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01" r:id="rId2"/>
    <p:sldId id="257" r:id="rId3"/>
    <p:sldId id="295" r:id="rId4"/>
    <p:sldId id="290" r:id="rId5"/>
    <p:sldId id="292" r:id="rId6"/>
    <p:sldId id="296" r:id="rId7"/>
    <p:sldId id="265" r:id="rId8"/>
    <p:sldId id="297" r:id="rId9"/>
    <p:sldId id="308" r:id="rId10"/>
    <p:sldId id="298" r:id="rId11"/>
    <p:sldId id="309" r:id="rId12"/>
    <p:sldId id="311" r:id="rId13"/>
    <p:sldId id="312" r:id="rId14"/>
    <p:sldId id="313" r:id="rId15"/>
    <p:sldId id="314"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27" r:id="rId29"/>
    <p:sldId id="328" r:id="rId30"/>
    <p:sldId id="329" r:id="rId31"/>
    <p:sldId id="299" r:id="rId32"/>
    <p:sldId id="330" r:id="rId33"/>
    <p:sldId id="289" r:id="rId34"/>
    <p:sldId id="288" r:id="rId35"/>
  </p:sldIdLst>
  <p:sldSz cx="9144000" cy="5143500" type="screen16x9"/>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Нуржан" initials="Н" lastIdx="1" clrIdx="0">
    <p:extLst>
      <p:ext uri="{19B8F6BF-5375-455C-9EA6-DF929625EA0E}">
        <p15:presenceInfo xmlns:p15="http://schemas.microsoft.com/office/powerpoint/2012/main" userId="Нуржан"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266"/>
    <a:srgbClr val="1A3F6C"/>
    <a:srgbClr val="5343C9"/>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8" autoAdjust="0"/>
    <p:restoredTop sz="94486"/>
  </p:normalViewPr>
  <p:slideViewPr>
    <p:cSldViewPr snapToGrid="0">
      <p:cViewPr varScale="1">
        <p:scale>
          <a:sx n="85" d="100"/>
          <a:sy n="85" d="100"/>
        </p:scale>
        <p:origin x="480"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2019/8/16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a:t>
            </a:fld>
            <a:endParaRPr lang="en-US" altLang="zh-CN"/>
          </a:p>
        </p:txBody>
      </p:sp>
    </p:spTree>
    <p:extLst>
      <p:ext uri="{BB962C8B-B14F-4D97-AF65-F5344CB8AC3E}">
        <p14:creationId xmlns:p14="http://schemas.microsoft.com/office/powerpoint/2010/main" val="1062202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31</a:t>
            </a:fld>
            <a:endParaRPr lang="zh-CN" altLang="en-US" dirty="0"/>
          </a:p>
        </p:txBody>
      </p:sp>
    </p:spTree>
    <p:extLst>
      <p:ext uri="{BB962C8B-B14F-4D97-AF65-F5344CB8AC3E}">
        <p14:creationId xmlns:p14="http://schemas.microsoft.com/office/powerpoint/2010/main" val="2734811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33</a:t>
            </a:fld>
            <a:endParaRPr lang="zh-CN" altLang="en-US"/>
          </a:p>
        </p:txBody>
      </p:sp>
    </p:spTree>
    <p:extLst>
      <p:ext uri="{BB962C8B-B14F-4D97-AF65-F5344CB8AC3E}">
        <p14:creationId xmlns:p14="http://schemas.microsoft.com/office/powerpoint/2010/main" val="3542829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34</a:t>
            </a:fld>
            <a:endParaRPr lang="zh-CN" altLang="en-US"/>
          </a:p>
        </p:txBody>
      </p:sp>
    </p:spTree>
    <p:extLst>
      <p:ext uri="{BB962C8B-B14F-4D97-AF65-F5344CB8AC3E}">
        <p14:creationId xmlns:p14="http://schemas.microsoft.com/office/powerpoint/2010/main" val="3384288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a:t>
            </a:fld>
            <a:endParaRPr lang="zh-CN" altLang="en-US"/>
          </a:p>
        </p:txBody>
      </p:sp>
    </p:spTree>
    <p:extLst>
      <p:ext uri="{BB962C8B-B14F-4D97-AF65-F5344CB8AC3E}">
        <p14:creationId xmlns:p14="http://schemas.microsoft.com/office/powerpoint/2010/main" val="1022216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a:t>
            </a:fld>
            <a:endParaRPr lang="zh-CN" altLang="en-US" dirty="0"/>
          </a:p>
        </p:txBody>
      </p:sp>
    </p:spTree>
    <p:extLst>
      <p:ext uri="{BB962C8B-B14F-4D97-AF65-F5344CB8AC3E}">
        <p14:creationId xmlns:p14="http://schemas.microsoft.com/office/powerpoint/2010/main" val="292852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2019/8/16</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4</a:t>
            </a:fld>
            <a:endParaRPr lang="zh-CN" altLang="en-US" sz="1200"/>
          </a:p>
        </p:txBody>
      </p:sp>
    </p:spTree>
    <p:extLst>
      <p:ext uri="{BB962C8B-B14F-4D97-AF65-F5344CB8AC3E}">
        <p14:creationId xmlns:p14="http://schemas.microsoft.com/office/powerpoint/2010/main" val="2855384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5</a:t>
            </a:fld>
            <a:endParaRPr lang="zh-CN" altLang="en-US"/>
          </a:p>
        </p:txBody>
      </p:sp>
    </p:spTree>
    <p:extLst>
      <p:ext uri="{BB962C8B-B14F-4D97-AF65-F5344CB8AC3E}">
        <p14:creationId xmlns:p14="http://schemas.microsoft.com/office/powerpoint/2010/main" val="3406162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6</a:t>
            </a:fld>
            <a:endParaRPr lang="zh-CN" altLang="en-US" dirty="0"/>
          </a:p>
        </p:txBody>
      </p:sp>
    </p:spTree>
    <p:extLst>
      <p:ext uri="{BB962C8B-B14F-4D97-AF65-F5344CB8AC3E}">
        <p14:creationId xmlns:p14="http://schemas.microsoft.com/office/powerpoint/2010/main" val="1259208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7</a:t>
            </a:fld>
            <a:endParaRPr lang="zh-CN" altLang="en-US"/>
          </a:p>
        </p:txBody>
      </p:sp>
    </p:spTree>
    <p:extLst>
      <p:ext uri="{BB962C8B-B14F-4D97-AF65-F5344CB8AC3E}">
        <p14:creationId xmlns:p14="http://schemas.microsoft.com/office/powerpoint/2010/main" val="3406162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8</a:t>
            </a:fld>
            <a:endParaRPr lang="zh-CN" altLang="en-US" dirty="0"/>
          </a:p>
        </p:txBody>
      </p:sp>
    </p:spTree>
    <p:extLst>
      <p:ext uri="{BB962C8B-B14F-4D97-AF65-F5344CB8AC3E}">
        <p14:creationId xmlns:p14="http://schemas.microsoft.com/office/powerpoint/2010/main" val="363567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10</a:t>
            </a:fld>
            <a:endParaRPr lang="zh-CN" altLang="en-US" dirty="0"/>
          </a:p>
        </p:txBody>
      </p:sp>
    </p:spTree>
    <p:extLst>
      <p:ext uri="{BB962C8B-B14F-4D97-AF65-F5344CB8AC3E}">
        <p14:creationId xmlns:p14="http://schemas.microsoft.com/office/powerpoint/2010/main" val="1074669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2019/8/16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2019/8/16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2019/8/16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515257" y="6241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436096"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327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316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3" y="-20538"/>
            <a:ext cx="1704311" cy="720080"/>
          </a:xfrm>
          <a:prstGeom prst="rect">
            <a:avLst/>
          </a:prstGeom>
        </p:spPr>
      </p:pic>
    </p:spTree>
    <p:extLst>
      <p:ext uri="{BB962C8B-B14F-4D97-AF65-F5344CB8AC3E}">
        <p14:creationId xmlns:p14="http://schemas.microsoft.com/office/powerpoint/2010/main" val="397402658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740"/>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13001637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95739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2019/8/16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37429"/>
      </p:ext>
    </p:extLst>
  </p:cSld>
  <p:clrMapOvr>
    <a:masterClrMapping/>
  </p:clrMapOvr>
  <p:transition spd="slow">
    <p:cover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2019/8/16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2019/8/16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1E9E4D-0BE1-4AAA-A57B-DA425863F4AF}" type="datetimeFigureOut">
              <a:rPr lang="zh-CN" altLang="en-US" smtClean="0"/>
              <a:t>2019/8/16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t>2019/8/16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t>2019/8/16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2019/8/16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2019/8/16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t>2019/8/16</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ransition spd="slow">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5.xml"/><Relationship Id="rId6" Type="http://schemas.openxmlformats.org/officeDocument/2006/relationships/hyperlink" Target="https://azat.ai/" TargetMode="External"/><Relationship Id="rId5" Type="http://schemas.openxmlformats.org/officeDocument/2006/relationships/hyperlink" Target="mailto:a@azat.ai" TargetMode="External"/><Relationship Id="rId4" Type="http://schemas.openxmlformats.org/officeDocument/2006/relationships/hyperlink" Target="mailto:yaakovazat@gmail.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10.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571751"/>
            <a:ext cx="9144000" cy="1828235"/>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103" name="Picture 2" descr="C:\Users\Administrator\Desktop\微立体创业计划\001.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3353012" y="285261"/>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8803" y="210279"/>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a:t>延时文字</a:t>
            </a:r>
          </a:p>
        </p:txBody>
      </p:sp>
      <p:sp>
        <p:nvSpPr>
          <p:cNvPr id="23" name="圆角矩形 22"/>
          <p:cNvSpPr/>
          <p:nvPr/>
        </p:nvSpPr>
        <p:spPr>
          <a:xfrm>
            <a:off x="2349113" y="3309841"/>
            <a:ext cx="4391725" cy="431915"/>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24" name="TextBox 23"/>
          <p:cNvSpPr txBox="1"/>
          <p:nvPr/>
        </p:nvSpPr>
        <p:spPr>
          <a:xfrm>
            <a:off x="2956673" y="3343814"/>
            <a:ext cx="3472371" cy="338526"/>
          </a:xfrm>
          <a:prstGeom prst="rect">
            <a:avLst/>
          </a:prstGeom>
          <a:noFill/>
        </p:spPr>
        <p:txBody>
          <a:bodyPr wrap="none" lIns="91413" tIns="45706" rIns="91413" bIns="45706" rtlCol="0">
            <a:spAutoFit/>
          </a:bodyPr>
          <a:lstStyle/>
          <a:p>
            <a:r>
              <a:rPr lang="en-US" altLang="zh-CN" sz="1600" dirty="0">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rPr>
              <a:t>Al-</a:t>
            </a:r>
            <a:r>
              <a:rPr lang="en-US" altLang="zh-CN" sz="1600" dirty="0" err="1">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rPr>
              <a:t>Farabi</a:t>
            </a:r>
            <a:r>
              <a:rPr lang="zh-CN" altLang="en-US" sz="1600" dirty="0">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rPr>
              <a:t> </a:t>
            </a:r>
            <a:r>
              <a:rPr lang="en-US" altLang="zh-CN" sz="1600" dirty="0">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rPr>
              <a:t>Kazakh</a:t>
            </a:r>
            <a:r>
              <a:rPr lang="zh-CN" altLang="en-US" sz="1600" dirty="0">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rPr>
              <a:t> </a:t>
            </a:r>
            <a:r>
              <a:rPr lang="en-US" altLang="zh-CN" sz="1600" dirty="0">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rPr>
              <a:t>National</a:t>
            </a:r>
            <a:r>
              <a:rPr lang="zh-CN" altLang="en-US" sz="1600" dirty="0">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rPr>
              <a:t> </a:t>
            </a:r>
            <a:r>
              <a:rPr lang="en-US" altLang="zh-CN" sz="1600" dirty="0">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rPr>
              <a:t>University</a:t>
            </a:r>
            <a:endParaRPr lang="zh-CN" altLang="en-US" sz="1600" dirty="0">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endParaRPr>
          </a:p>
        </p:txBody>
      </p:sp>
      <p:grpSp>
        <p:nvGrpSpPr>
          <p:cNvPr id="25" name="Group 91"/>
          <p:cNvGrpSpPr>
            <a:grpSpLocks/>
          </p:cNvGrpSpPr>
          <p:nvPr/>
        </p:nvGrpSpPr>
        <p:grpSpPr bwMode="auto">
          <a:xfrm>
            <a:off x="2359829" y="3325361"/>
            <a:ext cx="390552" cy="616758"/>
            <a:chOff x="936" y="1480"/>
            <a:chExt cx="1589" cy="2510"/>
          </a:xfrm>
        </p:grpSpPr>
        <p:grpSp>
          <p:nvGrpSpPr>
            <p:cNvPr id="26" name="组合 33"/>
            <p:cNvGrpSpPr>
              <a:grpSpLocks/>
            </p:cNvGrpSpPr>
            <p:nvPr/>
          </p:nvGrpSpPr>
          <p:grpSpPr bwMode="auto">
            <a:xfrm>
              <a:off x="985" y="1583"/>
              <a:ext cx="1441" cy="2407"/>
              <a:chOff x="1754168" y="3653262"/>
              <a:chExt cx="1857599" cy="3107815"/>
            </a:xfrm>
          </p:grpSpPr>
          <p:sp>
            <p:nvSpPr>
              <p:cNvPr id="31" name="椭圆 30"/>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mj-lt"/>
                  <a:ea typeface="方正超粗黑简体" panose="03000509000000000000" pitchFamily="65" charset="-122"/>
                </a:endParaRPr>
              </a:p>
            </p:txBody>
          </p:sp>
          <p:sp>
            <p:nvSpPr>
              <p:cNvPr id="32" name="椭圆 31"/>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椭圆 32"/>
              <p:cNvSpPr/>
              <p:nvPr/>
            </p:nvSpPr>
            <p:spPr>
              <a:xfrm>
                <a:off x="1890879" y="3789973"/>
                <a:ext cx="1584176" cy="1584174"/>
              </a:xfrm>
              <a:prstGeom prst="ellipse">
                <a:avLst/>
              </a:prstGeom>
              <a:solidFill>
                <a:srgbClr val="1A3F6C"/>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mj-lt"/>
                  <a:ea typeface="方正超粗黑简体" panose="03000509000000000000" pitchFamily="65" charset="-122"/>
                </a:endParaRPr>
              </a:p>
            </p:txBody>
          </p:sp>
          <p:sp>
            <p:nvSpPr>
              <p:cNvPr id="34" name="矩形 33"/>
              <p:cNvSpPr/>
              <p:nvPr/>
            </p:nvSpPr>
            <p:spPr>
              <a:xfrm>
                <a:off x="2196990" y="4093185"/>
                <a:ext cx="968886" cy="2667892"/>
              </a:xfrm>
              <a:prstGeom prst="rect">
                <a:avLst/>
              </a:prstGeom>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2700" b="1">
                  <a:solidFill>
                    <a:srgbClr val="CA0098"/>
                  </a:solidFill>
                  <a:latin typeface="微软雅黑" pitchFamily="34" charset="-122"/>
                  <a:ea typeface="微软雅黑" pitchFamily="34" charset="-122"/>
                </a:endParaRPr>
              </a:p>
            </p:txBody>
          </p:sp>
        </p:grpSp>
        <p:grpSp>
          <p:nvGrpSpPr>
            <p:cNvPr id="27" name="组合 4"/>
            <p:cNvGrpSpPr>
              <a:grpSpLocks/>
            </p:cNvGrpSpPr>
            <p:nvPr/>
          </p:nvGrpSpPr>
          <p:grpSpPr bwMode="auto">
            <a:xfrm>
              <a:off x="936" y="1480"/>
              <a:ext cx="1589" cy="1588"/>
              <a:chOff x="3733576" y="3930057"/>
              <a:chExt cx="1801556" cy="1800152"/>
            </a:xfrm>
          </p:grpSpPr>
          <p:sp>
            <p:nvSpPr>
              <p:cNvPr id="28" name="椭圆 27"/>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9"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0"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sp>
        <p:nvSpPr>
          <p:cNvPr id="2" name="TextBox 1"/>
          <p:cNvSpPr txBox="1"/>
          <p:nvPr/>
        </p:nvSpPr>
        <p:spPr>
          <a:xfrm>
            <a:off x="0" y="2746349"/>
            <a:ext cx="9144000" cy="400081"/>
          </a:xfrm>
          <a:prstGeom prst="rect">
            <a:avLst/>
          </a:prstGeom>
          <a:noFill/>
        </p:spPr>
        <p:txBody>
          <a:bodyPr wrap="square" lIns="91413" tIns="45706" rIns="91413" bIns="45706" rtlCol="0">
            <a:spAutoFit/>
          </a:bodyPr>
          <a:lstStyle/>
          <a:p>
            <a:pPr algn="ct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Research on Multi-language</a:t>
            </a:r>
            <a:r>
              <a:rPr lang="kk-KZ"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antiplagiarism </a:t>
            </a:r>
            <a:endPar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p:blipFill>
        <p:spPr bwMode="auto">
          <a:xfrm>
            <a:off x="4103985" y="672415"/>
            <a:ext cx="1300171" cy="13299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749287" y="4059099"/>
            <a:ext cx="6035040" cy="307777"/>
          </a:xfrm>
          <a:prstGeom prst="rect">
            <a:avLst/>
          </a:prstGeom>
          <a:noFill/>
        </p:spPr>
        <p:txBody>
          <a:bodyPr wrap="square" rtlCol="0">
            <a:spAutoFit/>
          </a:bodyPr>
          <a:lstStyle/>
          <a:p>
            <a:pPr algn="ctr"/>
            <a:r>
              <a:rPr lang="en-US" altLang="zh-CN" sz="1400" dirty="0" err="1">
                <a:solidFill>
                  <a:schemeClr val="bg1"/>
                </a:solidFill>
                <a:latin typeface="微软雅黑" pitchFamily="34" charset="-122"/>
                <a:ea typeface="微软雅黑" pitchFamily="34" charset="-122"/>
              </a:rPr>
              <a:t>Azat</a:t>
            </a:r>
            <a:r>
              <a:rPr lang="en-US" altLang="zh-CN" sz="1400" dirty="0">
                <a:solidFill>
                  <a:schemeClr val="bg1"/>
                </a:solidFill>
                <a:latin typeface="微软雅黑" pitchFamily="34" charset="-122"/>
                <a:ea typeface="微软雅黑" pitchFamily="34" charset="-122"/>
              </a:rPr>
              <a:t> Artificial Intelligence</a:t>
            </a:r>
            <a:r>
              <a:rPr lang="kk-KZ" altLang="zh-CN" sz="1400" dirty="0">
                <a:solidFill>
                  <a:schemeClr val="bg1"/>
                </a:solidFill>
                <a:latin typeface="微软雅黑" pitchFamily="34" charset="-122"/>
                <a:ea typeface="微软雅黑" pitchFamily="34" charset="-122"/>
              </a:rPr>
              <a:t>.</a:t>
            </a:r>
            <a:r>
              <a:rPr lang="en-US" altLang="zh-CN" sz="1400" dirty="0">
                <a:solidFill>
                  <a:schemeClr val="bg1"/>
                </a:solidFill>
                <a:latin typeface="微软雅黑" pitchFamily="34" charset="-122"/>
                <a:ea typeface="微软雅黑" pitchFamily="34" charset="-122"/>
              </a:rPr>
              <a:t>LLP.</a:t>
            </a:r>
            <a:endParaRPr lang="zh-CN" altLang="en-US" sz="1400" dirty="0">
              <a:solidFill>
                <a:schemeClr val="bg1"/>
              </a:solidFill>
              <a:latin typeface="微软雅黑" pitchFamily="34" charset="-122"/>
              <a:ea typeface="微软雅黑" pitchFamily="34" charset="-122"/>
            </a:endParaRPr>
          </a:p>
        </p:txBody>
      </p:sp>
      <p:graphicFrame>
        <p:nvGraphicFramePr>
          <p:cNvPr id="8" name="Table 7">
            <a:extLst>
              <a:ext uri="{FF2B5EF4-FFF2-40B4-BE49-F238E27FC236}">
                <a16:creationId xmlns:a16="http://schemas.microsoft.com/office/drawing/2014/main" id="{7BAEAD85-4EEF-5D47-825E-D6082C146AFE}"/>
              </a:ext>
            </a:extLst>
          </p:cNvPr>
          <p:cNvGraphicFramePr>
            <a:graphicFrameLocks noGrp="1"/>
          </p:cNvGraphicFramePr>
          <p:nvPr>
            <p:extLst>
              <p:ext uri="{D42A27DB-BD31-4B8C-83A1-F6EECF244321}">
                <p14:modId xmlns:p14="http://schemas.microsoft.com/office/powerpoint/2010/main" val="2779945357"/>
              </p:ext>
            </p:extLst>
          </p:nvPr>
        </p:nvGraphicFramePr>
        <p:xfrm>
          <a:off x="277697" y="1671835"/>
          <a:ext cx="8229600" cy="640080"/>
        </p:xfrm>
        <a:graphic>
          <a:graphicData uri="http://schemas.openxmlformats.org/drawingml/2006/table">
            <a:tbl>
              <a:tblPr/>
              <a:tblGrid>
                <a:gridCol w="8229600">
                  <a:extLst>
                    <a:ext uri="{9D8B030D-6E8A-4147-A177-3AD203B41FA5}">
                      <a16:colId xmlns:a16="http://schemas.microsoft.com/office/drawing/2014/main" val="2294927159"/>
                    </a:ext>
                  </a:extLst>
                </a:gridCol>
              </a:tblGrid>
              <a:tr h="0">
                <a:tc>
                  <a:txBody>
                    <a:bodyPr/>
                    <a:lstStyle/>
                    <a:p>
                      <a:pPr algn="l"/>
                      <a:br>
                        <a:rPr lang="ru-RU" dirty="0">
                          <a:effectLst/>
                        </a:rPr>
                      </a:br>
                      <a:endParaRPr lang="ru-RU" dirty="0">
                        <a:effectLst/>
                      </a:endParaRPr>
                    </a:p>
                  </a:txBody>
                  <a:tcPr anchor="ctr">
                    <a:lnL>
                      <a:noFill/>
                    </a:lnL>
                    <a:lnR>
                      <a:noFill/>
                    </a:lnR>
                    <a:lnT>
                      <a:noFill/>
                    </a:lnT>
                    <a:lnB>
                      <a:noFill/>
                    </a:lnB>
                  </a:tcPr>
                </a:tc>
                <a:extLst>
                  <a:ext uri="{0D108BD9-81ED-4DB2-BD59-A6C34878D82A}">
                    <a16:rowId xmlns:a16="http://schemas.microsoft.com/office/drawing/2014/main" val="2266584548"/>
                  </a:ext>
                </a:extLst>
              </a:tr>
            </a:tbl>
          </a:graphicData>
        </a:graphic>
      </p:graphicFrame>
    </p:spTree>
    <p:extLst>
      <p:ext uri="{BB962C8B-B14F-4D97-AF65-F5344CB8AC3E}">
        <p14:creationId xmlns:p14="http://schemas.microsoft.com/office/powerpoint/2010/main" val="6773448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p:cTn id="7" dur="500" fill="hold"/>
                                        <p:tgtEl>
                                          <p:spTgt spid="103"/>
                                        </p:tgtEl>
                                        <p:attrNameLst>
                                          <p:attrName>ppt_w</p:attrName>
                                        </p:attrNameLst>
                                      </p:cBhvr>
                                      <p:tavLst>
                                        <p:tav tm="0">
                                          <p:val>
                                            <p:fltVal val="0"/>
                                          </p:val>
                                        </p:tav>
                                        <p:tav tm="100000">
                                          <p:val>
                                            <p:strVal val="#ppt_w"/>
                                          </p:val>
                                        </p:tav>
                                      </p:tavLst>
                                    </p:anim>
                                    <p:anim calcmode="lin" valueType="num">
                                      <p:cBhvr>
                                        <p:cTn id="8" dur="500" fill="hold"/>
                                        <p:tgtEl>
                                          <p:spTgt spid="103"/>
                                        </p:tgtEl>
                                        <p:attrNameLst>
                                          <p:attrName>ppt_h</p:attrName>
                                        </p:attrNameLst>
                                      </p:cBhvr>
                                      <p:tavLst>
                                        <p:tav tm="0">
                                          <p:val>
                                            <p:fltVal val="0"/>
                                          </p:val>
                                        </p:tav>
                                        <p:tav tm="100000">
                                          <p:val>
                                            <p:strVal val="#ppt_h"/>
                                          </p:val>
                                        </p:tav>
                                      </p:tavLst>
                                    </p:anim>
                                    <p:animEffect transition="in" filter="fade">
                                      <p:cBhvr>
                                        <p:cTn id="9" dur="500"/>
                                        <p:tgtEl>
                                          <p:spTgt spid="103"/>
                                        </p:tgtEl>
                                      </p:cBhvr>
                                    </p:animEffect>
                                  </p:childTnLst>
                                </p:cTn>
                              </p:par>
                              <p:par>
                                <p:cTn id="10" presetID="42" presetClass="entr" presetSubtype="0" fill="hold" nodeType="with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anim calcmode="lin" valueType="num">
                                      <p:cBhvr>
                                        <p:cTn id="13" dur="500" fill="hold"/>
                                        <p:tgtEl>
                                          <p:spTgt spid="104"/>
                                        </p:tgtEl>
                                        <p:attrNameLst>
                                          <p:attrName>ppt_x</p:attrName>
                                        </p:attrNameLst>
                                      </p:cBhvr>
                                      <p:tavLst>
                                        <p:tav tm="0">
                                          <p:val>
                                            <p:strVal val="#ppt_x"/>
                                          </p:val>
                                        </p:tav>
                                        <p:tav tm="100000">
                                          <p:val>
                                            <p:strVal val="#ppt_x"/>
                                          </p:val>
                                        </p:tav>
                                      </p:tavLst>
                                    </p:anim>
                                    <p:anim calcmode="lin" valueType="num">
                                      <p:cBhvr>
                                        <p:cTn id="14" dur="500" fill="hold"/>
                                        <p:tgtEl>
                                          <p:spTgt spid="104"/>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1026"/>
                                        </p:tgtEl>
                                        <p:attrNameLst>
                                          <p:attrName>style.visibility</p:attrName>
                                        </p:attrNameLst>
                                      </p:cBhvr>
                                      <p:to>
                                        <p:strVal val="visible"/>
                                      </p:to>
                                    </p:set>
                                    <p:anim calcmode="lin" valueType="num">
                                      <p:cBhvr>
                                        <p:cTn id="18" dur="500" fill="hold"/>
                                        <p:tgtEl>
                                          <p:spTgt spid="1026"/>
                                        </p:tgtEl>
                                        <p:attrNameLst>
                                          <p:attrName>ppt_w</p:attrName>
                                        </p:attrNameLst>
                                      </p:cBhvr>
                                      <p:tavLst>
                                        <p:tav tm="0">
                                          <p:val>
                                            <p:fltVal val="0"/>
                                          </p:val>
                                        </p:tav>
                                        <p:tav tm="100000">
                                          <p:val>
                                            <p:strVal val="#ppt_w"/>
                                          </p:val>
                                        </p:tav>
                                      </p:tavLst>
                                    </p:anim>
                                    <p:anim calcmode="lin" valueType="num">
                                      <p:cBhvr>
                                        <p:cTn id="19" dur="500" fill="hold"/>
                                        <p:tgtEl>
                                          <p:spTgt spid="1026"/>
                                        </p:tgtEl>
                                        <p:attrNameLst>
                                          <p:attrName>ppt_h</p:attrName>
                                        </p:attrNameLst>
                                      </p:cBhvr>
                                      <p:tavLst>
                                        <p:tav tm="0">
                                          <p:val>
                                            <p:fltVal val="0"/>
                                          </p:val>
                                        </p:tav>
                                        <p:tav tm="100000">
                                          <p:val>
                                            <p:strVal val="#ppt_h"/>
                                          </p:val>
                                        </p:tav>
                                      </p:tavLst>
                                    </p:anim>
                                    <p:animEffect transition="in" filter="fade">
                                      <p:cBhvr>
                                        <p:cTn id="20" dur="500"/>
                                        <p:tgtEl>
                                          <p:spTgt spid="1026"/>
                                        </p:tgtEl>
                                      </p:cBhvr>
                                    </p:animEffect>
                                  </p:childTnLst>
                                </p:cTn>
                              </p:par>
                            </p:childTnLst>
                          </p:cTn>
                        </p:par>
                        <p:par>
                          <p:cTn id="21" fill="hold">
                            <p:stCondLst>
                              <p:cond delay="1000"/>
                            </p:stCondLst>
                            <p:childTnLst>
                              <p:par>
                                <p:cTn id="22" presetID="12" presetClass="entr" presetSubtype="8"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2400"/>
                                        <p:tgtEl>
                                          <p:spTgt spid="4"/>
                                        </p:tgtEl>
                                        <p:attrNameLst>
                                          <p:attrName>ppt_x</p:attrName>
                                        </p:attrNameLst>
                                      </p:cBhvr>
                                      <p:tavLst>
                                        <p:tav tm="0">
                                          <p:val>
                                            <p:strVal val="#ppt_x-#ppt_w*1.125000"/>
                                          </p:val>
                                        </p:tav>
                                        <p:tav tm="100000">
                                          <p:val>
                                            <p:strVal val="#ppt_x"/>
                                          </p:val>
                                        </p:tav>
                                      </p:tavLst>
                                    </p:anim>
                                    <p:animEffect transition="in" filter="wipe(right)">
                                      <p:cBhvr>
                                        <p:cTn id="25" dur="2400"/>
                                        <p:tgtEl>
                                          <p:spTgt spid="4"/>
                                        </p:tgtEl>
                                      </p:cBhvr>
                                    </p:animEffect>
                                  </p:childTnLst>
                                </p:cTn>
                              </p:par>
                              <p:par>
                                <p:cTn id="26" presetID="2" presetClass="entr" presetSubtype="2" fill="hold" grpId="0" nodeType="withEffect">
                                  <p:stCondLst>
                                    <p:cond delay="1700"/>
                                  </p:stCondLst>
                                  <p:iterate type="lt">
                                    <p:tmPct val="23333"/>
                                  </p:iterate>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1+#ppt_w/2"/>
                                          </p:val>
                                        </p:tav>
                                        <p:tav tm="100000">
                                          <p:val>
                                            <p:strVal val="#ppt_x"/>
                                          </p:val>
                                        </p:tav>
                                      </p:tavLst>
                                    </p:anim>
                                    <p:anim calcmode="lin" valueType="num">
                                      <p:cBhvr additive="base">
                                        <p:cTn id="29" dur="500" fill="hold"/>
                                        <p:tgtEl>
                                          <p:spTgt spid="2"/>
                                        </p:tgtEl>
                                        <p:attrNameLst>
                                          <p:attrName>ppt_y</p:attrName>
                                        </p:attrNameLst>
                                      </p:cBhvr>
                                      <p:tavLst>
                                        <p:tav tm="0">
                                          <p:val>
                                            <p:strVal val="#ppt_y"/>
                                          </p:val>
                                        </p:tav>
                                        <p:tav tm="100000">
                                          <p:val>
                                            <p:strVal val="#ppt_y"/>
                                          </p:val>
                                        </p:tav>
                                      </p:tavLst>
                                    </p:anim>
                                  </p:childTnLst>
                                </p:cTn>
                              </p:par>
                            </p:childTnLst>
                          </p:cTn>
                        </p:par>
                        <p:par>
                          <p:cTn id="30" fill="hold">
                            <p:stCondLst>
                              <p:cond delay="7517"/>
                            </p:stCondLst>
                            <p:childTnLst>
                              <p:par>
                                <p:cTn id="31" presetID="10"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par>
                          <p:cTn id="34" fill="hold">
                            <p:stCondLst>
                              <p:cond delay="8017"/>
                            </p:stCondLst>
                            <p:childTnLst>
                              <p:par>
                                <p:cTn id="35" presetID="10" presetClass="entr" presetSubtype="0"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par>
                          <p:cTn id="38" fill="hold">
                            <p:stCondLst>
                              <p:cond delay="8517"/>
                            </p:stCondLst>
                            <p:childTnLst>
                              <p:par>
                                <p:cTn id="39" presetID="42" presetClass="path" presetSubtype="0" accel="50000" decel="50000" fill="hold" nodeType="afterEffect">
                                  <p:stCondLst>
                                    <p:cond delay="0"/>
                                  </p:stCondLst>
                                  <p:childTnLst>
                                    <p:animMotion origin="layout" path="M -1.38889E-6 -6.17284E-7 L 0.42031 0.00093 " pathEditMode="relative" rAng="0" ptsTypes="AA">
                                      <p:cBhvr>
                                        <p:cTn id="40" dur="2000" fill="hold"/>
                                        <p:tgtEl>
                                          <p:spTgt spid="25"/>
                                        </p:tgtEl>
                                        <p:attrNameLst>
                                          <p:attrName>ppt_x</p:attrName>
                                          <p:attrName>ppt_y</p:attrName>
                                        </p:attrNameLst>
                                      </p:cBhvr>
                                      <p:rCtr x="21007" y="31"/>
                                    </p:animMotion>
                                  </p:childTnLst>
                                </p:cTn>
                              </p:par>
                              <p:par>
                                <p:cTn id="41" presetID="22" presetClass="entr" presetSubtype="8" fill="hold" grpId="0" nodeType="withEffect">
                                  <p:stCondLst>
                                    <p:cond delay="40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1600"/>
                                        <p:tgtEl>
                                          <p:spTgt spid="24"/>
                                        </p:tgtEl>
                                      </p:cBhvr>
                                    </p:animEffect>
                                  </p:childTnLst>
                                </p:cTn>
                              </p:par>
                            </p:childTnLst>
                          </p:cTn>
                        </p:par>
                        <p:par>
                          <p:cTn id="44" fill="hold">
                            <p:stCondLst>
                              <p:cond delay="10517"/>
                            </p:stCondLst>
                            <p:childTnLst>
                              <p:par>
                                <p:cTn id="45" presetID="10" presetClass="exit" presetSubtype="0" fill="hold" nodeType="afterEffect">
                                  <p:stCondLst>
                                    <p:cond delay="0"/>
                                  </p:stCondLst>
                                  <p:childTnLst>
                                    <p:animEffect transition="out" filter="fade">
                                      <p:cBhvr>
                                        <p:cTn id="46" dur="500"/>
                                        <p:tgtEl>
                                          <p:spTgt spid="25"/>
                                        </p:tgtEl>
                                      </p:cBhvr>
                                    </p:animEffect>
                                    <p:set>
                                      <p:cBhvr>
                                        <p:cTn id="47" dur="1" fill="hold">
                                          <p:stCondLst>
                                            <p:cond delay="499"/>
                                          </p:stCondLst>
                                        </p:cTn>
                                        <p:tgtEl>
                                          <p:spTgt spid="25"/>
                                        </p:tgtEl>
                                        <p:attrNameLst>
                                          <p:attrName>style.visibility</p:attrName>
                                        </p:attrNameLst>
                                      </p:cBhvr>
                                      <p:to>
                                        <p:strVal val="hidden"/>
                                      </p:to>
                                    </p:set>
                                  </p:childTnLst>
                                </p:cTn>
                              </p:par>
                            </p:childTnLst>
                          </p:cTn>
                        </p:par>
                        <p:par>
                          <p:cTn id="48" fill="hold">
                            <p:stCondLst>
                              <p:cond delay="11017"/>
                            </p:stCondLst>
                            <p:childTnLst>
                              <p:par>
                                <p:cTn id="49" presetID="22" presetClass="entr" presetSubtype="2"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right)">
                                      <p:cBhvr>
                                        <p:cTn id="51" dur="500"/>
                                        <p:tgtEl>
                                          <p:spTgt spid="6"/>
                                        </p:tgtEl>
                                      </p:cBhvr>
                                    </p:animEffect>
                                  </p:childTnLst>
                                </p:cTn>
                              </p:par>
                            </p:childTnLst>
                          </p:cTn>
                        </p:par>
                        <p:par>
                          <p:cTn id="52" fill="hold">
                            <p:stCondLst>
                              <p:cond delay="11517"/>
                            </p:stCondLst>
                            <p:childTnLst>
                              <p:par>
                                <p:cTn id="53" presetID="42"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2000"/>
                                        <p:tgtEl>
                                          <p:spTgt spid="19"/>
                                        </p:tgtEl>
                                      </p:cBhvr>
                                    </p:animEffect>
                                    <p:anim calcmode="lin" valueType="num">
                                      <p:cBhvr>
                                        <p:cTn id="56" dur="2000" fill="hold"/>
                                        <p:tgtEl>
                                          <p:spTgt spid="19"/>
                                        </p:tgtEl>
                                        <p:attrNameLst>
                                          <p:attrName>ppt_x</p:attrName>
                                        </p:attrNameLst>
                                      </p:cBhvr>
                                      <p:tavLst>
                                        <p:tav tm="0">
                                          <p:val>
                                            <p:strVal val="#ppt_x"/>
                                          </p:val>
                                        </p:tav>
                                        <p:tav tm="100000">
                                          <p:val>
                                            <p:strVal val="#ppt_x"/>
                                          </p:val>
                                        </p:tav>
                                      </p:tavLst>
                                    </p:anim>
                                    <p:anim calcmode="lin" valueType="num">
                                      <p:cBhvr>
                                        <p:cTn id="57" dur="2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p:bldP spid="23" grpId="0" animBg="1"/>
      <p:bldP spid="24" grpId="0"/>
      <p:bldP spid="2"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52023" y="1793399"/>
            <a:ext cx="4948772" cy="954107"/>
          </a:xfrm>
          <a:prstGeom prst="rect">
            <a:avLst/>
          </a:prstGeom>
          <a:noFill/>
        </p:spPr>
        <p:txBody>
          <a:bodyPr wrap="square" rtlCol="0">
            <a:spAutoFit/>
          </a:bodyPr>
          <a:lstStyle/>
          <a:p>
            <a:r>
              <a:rPr lang="kk-KZ" altLang="zh-CN" sz="2800" b="1" dirty="0">
                <a:latin typeface="Times New Roman" panose="02020603050405020304" pitchFamily="18" charset="0"/>
                <a:ea typeface="方正兰亭细黑_GBK" pitchFamily="2" charset="-122"/>
                <a:cs typeface="Times New Roman" panose="02020603050405020304" pitchFamily="18" charset="0"/>
              </a:rPr>
              <a:t>Студенттердің антиплагиат жүйесінен өту жолдары</a:t>
            </a:r>
            <a:endParaRPr lang="zh-CN" altLang="en-US" sz="2800" b="1" dirty="0">
              <a:latin typeface="Times New Roman" panose="02020603050405020304" pitchFamily="18" charset="0"/>
              <a:ea typeface="方正兰亭细黑_GBK" pitchFamily="2" charset="-122"/>
              <a:cs typeface="Times New Roman" panose="02020603050405020304" pitchFamily="18" charset="0"/>
            </a:endParaRPr>
          </a:p>
        </p:txBody>
      </p:sp>
      <p:sp>
        <p:nvSpPr>
          <p:cNvPr id="13" name="TextBox 12"/>
          <p:cNvSpPr txBox="1"/>
          <p:nvPr/>
        </p:nvSpPr>
        <p:spPr>
          <a:xfrm>
            <a:off x="2461912" y="2896649"/>
            <a:ext cx="1101976" cy="307777"/>
          </a:xfrm>
          <a:prstGeom prst="rect">
            <a:avLst/>
          </a:prstGeom>
          <a:noFill/>
        </p:spPr>
        <p:txBody>
          <a:bodyPr wrap="square" lIns="0" tIns="0" rIns="0" bIns="0" rtlCol="0">
            <a:spAutoFit/>
          </a:bodyPr>
          <a:lstStyle/>
          <a:p>
            <a:r>
              <a:rPr lang="en-US" altLang="zh-CN" sz="2000" dirty="0">
                <a:solidFill>
                  <a:schemeClr val="bg1"/>
                </a:solidFill>
                <a:latin typeface="微软雅黑" pitchFamily="34" charset="-122"/>
                <a:ea typeface="微软雅黑" pitchFamily="34" charset="-122"/>
              </a:rPr>
              <a:t>IV </a:t>
            </a:r>
            <a:r>
              <a:rPr lang="ru-RU" altLang="zh-CN" sz="2000" dirty="0" err="1">
                <a:solidFill>
                  <a:schemeClr val="bg1"/>
                </a:solidFill>
                <a:latin typeface="微软雅黑" pitchFamily="34" charset="-122"/>
                <a:ea typeface="微软雅黑" pitchFamily="34" charset="-122"/>
              </a:rPr>
              <a:t>бөлім</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KSO_Shape"/>
            <p:cNvSpPr>
              <a:spLocks/>
            </p:cNvSpPr>
            <p:nvPr/>
          </p:nvSpPr>
          <p:spPr bwMode="auto">
            <a:xfrm>
              <a:off x="2573935" y="1804771"/>
              <a:ext cx="695127" cy="590855"/>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Tree>
    <p:extLst>
      <p:ext uri="{BB962C8B-B14F-4D97-AF65-F5344CB8AC3E}">
        <p14:creationId xmlns:p14="http://schemas.microsoft.com/office/powerpoint/2010/main" val="9055486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left)">
                                      <p:cBhvr>
                                        <p:cTn id="8" dur="500"/>
                                        <p:tgtEl>
                                          <p:spTgt spid="15"/>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69C0C3D8-5B4D-4E58-9EA1-A67999C03B55}"/>
              </a:ext>
            </a:extLst>
          </p:cNvPr>
          <p:cNvSpPr/>
          <p:nvPr/>
        </p:nvSpPr>
        <p:spPr>
          <a:xfrm>
            <a:off x="247867" y="152400"/>
            <a:ext cx="8648265" cy="523220"/>
          </a:xfrm>
          <a:prstGeom prst="rect">
            <a:avLst/>
          </a:prstGeom>
        </p:spPr>
        <p:txBody>
          <a:bodyPr wrap="none">
            <a:spAutoFit/>
          </a:bodyPr>
          <a:lstStyle/>
          <a:p>
            <a:r>
              <a:rPr lang="kk-KZ" sz="2800" b="1" dirty="0">
                <a:latin typeface="Times New Roman" panose="02020603050405020304" pitchFamily="18" charset="0"/>
                <a:cs typeface="Times New Roman" panose="02020603050405020304" pitchFamily="18" charset="0"/>
              </a:rPr>
              <a:t>Студенттер антиплагиат жүйесінен қалай өтіп жүр?</a:t>
            </a:r>
            <a:endParaRPr lang="ru-KZ" sz="2800" b="1" dirty="0">
              <a:latin typeface="Times New Roman" panose="02020603050405020304" pitchFamily="18" charset="0"/>
              <a:cs typeface="Times New Roman" panose="02020603050405020304" pitchFamily="18" charset="0"/>
            </a:endParaRPr>
          </a:p>
        </p:txBody>
      </p:sp>
      <p:sp>
        <p:nvSpPr>
          <p:cNvPr id="4" name="Прямоугольник 3">
            <a:extLst>
              <a:ext uri="{FF2B5EF4-FFF2-40B4-BE49-F238E27FC236}">
                <a16:creationId xmlns:a16="http://schemas.microsoft.com/office/drawing/2014/main" id="{6AC084C3-FD3E-4AD1-A01B-0C229CCE7684}"/>
              </a:ext>
            </a:extLst>
          </p:cNvPr>
          <p:cNvSpPr/>
          <p:nvPr/>
        </p:nvSpPr>
        <p:spPr>
          <a:xfrm>
            <a:off x="353689" y="662618"/>
            <a:ext cx="7618318" cy="369332"/>
          </a:xfrm>
          <a:prstGeom prst="rect">
            <a:avLst/>
          </a:prstGeom>
        </p:spPr>
        <p:txBody>
          <a:bodyPr wrap="square">
            <a:spAutoFit/>
          </a:bodyPr>
          <a:lstStyle/>
          <a:p>
            <a:r>
              <a:rPr lang="ru-RU" b="1" dirty="0">
                <a:latin typeface="Times New Roman" panose="02020603050405020304" pitchFamily="18" charset="0"/>
                <a:cs typeface="Times New Roman" panose="02020603050405020304" pitchFamily="18" charset="0"/>
              </a:rPr>
              <a:t>1. </a:t>
            </a:r>
            <a:r>
              <a:rPr lang="en-US" b="1" dirty="0">
                <a:latin typeface="Times New Roman" panose="02020603050405020304" pitchFamily="18" charset="0"/>
                <a:cs typeface="Times New Roman" panose="02020603050405020304" pitchFamily="18" charset="0"/>
              </a:rPr>
              <a:t>a</a:t>
            </a:r>
            <a:r>
              <a:rPr lang="ru-RU" b="1"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e</a:t>
            </a:r>
            <a:r>
              <a:rPr lang="ru-RU" b="1"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o</a:t>
            </a:r>
            <a:r>
              <a:rPr lang="ru-RU" b="1"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p</a:t>
            </a:r>
            <a:r>
              <a:rPr lang="ru-RU" b="1"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c</a:t>
            </a:r>
            <a:r>
              <a:rPr lang="ru-RU" b="1" dirty="0">
                <a:latin typeface="Times New Roman" panose="02020603050405020304" pitchFamily="18" charset="0"/>
                <a:cs typeface="Times New Roman" panose="02020603050405020304" pitchFamily="18" charset="0"/>
              </a:rPr>
              <a:t>  кириллица </a:t>
            </a:r>
            <a:r>
              <a:rPr lang="ru-RU" b="1" dirty="0" err="1">
                <a:latin typeface="Times New Roman" panose="02020603050405020304" pitchFamily="18" charset="0"/>
                <a:cs typeface="Times New Roman" panose="02020603050405020304" pitchFamily="18" charset="0"/>
              </a:rPr>
              <a:t>әріптерінен</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латын</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әріптеріне</a:t>
            </a:r>
            <a:r>
              <a:rPr lang="ru-RU" b="1" dirty="0">
                <a:latin typeface="Times New Roman" panose="02020603050405020304" pitchFamily="18" charset="0"/>
                <a:cs typeface="Times New Roman" panose="02020603050405020304" pitchFamily="18" charset="0"/>
              </a:rPr>
              <a:t> </a:t>
            </a:r>
            <a:r>
              <a:rPr lang="ru-RU" b="1" dirty="0" err="1">
                <a:latin typeface="Times New Roman" panose="02020603050405020304" pitchFamily="18" charset="0"/>
                <a:cs typeface="Times New Roman" panose="02020603050405020304" pitchFamily="18" charset="0"/>
              </a:rPr>
              <a:t>ауыстыру</a:t>
            </a:r>
            <a:r>
              <a:rPr lang="ru-RU" b="1" dirty="0">
                <a:latin typeface="Times New Roman" panose="02020603050405020304" pitchFamily="18" charset="0"/>
                <a:cs typeface="Times New Roman" panose="02020603050405020304" pitchFamily="18" charset="0"/>
              </a:rPr>
              <a:t>.</a:t>
            </a:r>
          </a:p>
        </p:txBody>
      </p:sp>
      <p:pic>
        <p:nvPicPr>
          <p:cNvPr id="19" name="Рисунок 18">
            <a:extLst>
              <a:ext uri="{FF2B5EF4-FFF2-40B4-BE49-F238E27FC236}">
                <a16:creationId xmlns:a16="http://schemas.microsoft.com/office/drawing/2014/main" id="{9A06FADE-EFFC-4E3A-BABC-C457C679866E}"/>
              </a:ext>
            </a:extLst>
          </p:cNvPr>
          <p:cNvPicPr>
            <a:picLocks noChangeAspect="1"/>
          </p:cNvPicPr>
          <p:nvPr/>
        </p:nvPicPr>
        <p:blipFill>
          <a:blip r:embed="rId2"/>
          <a:stretch>
            <a:fillRect/>
          </a:stretch>
        </p:blipFill>
        <p:spPr>
          <a:xfrm>
            <a:off x="247867" y="1059762"/>
            <a:ext cx="4030133" cy="3797270"/>
          </a:xfrm>
          <a:prstGeom prst="rect">
            <a:avLst/>
          </a:prstGeom>
          <a:ln>
            <a:noFill/>
          </a:ln>
          <a:effectLst>
            <a:outerShdw blurRad="190500" algn="tl" rotWithShape="0">
              <a:srgbClr val="000000">
                <a:alpha val="70000"/>
              </a:srgbClr>
            </a:outerShdw>
          </a:effectLst>
        </p:spPr>
      </p:pic>
      <p:pic>
        <p:nvPicPr>
          <p:cNvPr id="20" name="Рисунок 19">
            <a:extLst>
              <a:ext uri="{FF2B5EF4-FFF2-40B4-BE49-F238E27FC236}">
                <a16:creationId xmlns:a16="http://schemas.microsoft.com/office/drawing/2014/main" id="{E55B36C9-DFF6-4E7D-9679-53BEB3DBE9BC}"/>
              </a:ext>
            </a:extLst>
          </p:cNvPr>
          <p:cNvPicPr>
            <a:picLocks noChangeAspect="1"/>
          </p:cNvPicPr>
          <p:nvPr/>
        </p:nvPicPr>
        <p:blipFill>
          <a:blip r:embed="rId3"/>
          <a:stretch>
            <a:fillRect/>
          </a:stretch>
        </p:blipFill>
        <p:spPr>
          <a:xfrm>
            <a:off x="4278000" y="1067166"/>
            <a:ext cx="4388593" cy="37972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731009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1EB7114B-9965-40F5-8802-A01011F21D57}"/>
              </a:ext>
            </a:extLst>
          </p:cNvPr>
          <p:cNvSpPr/>
          <p:nvPr/>
        </p:nvSpPr>
        <p:spPr>
          <a:xfrm>
            <a:off x="316088" y="114985"/>
            <a:ext cx="8669867"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Студенттер антиплагиат жүйесінен қалай өтіп жүр?</a:t>
            </a:r>
          </a:p>
        </p:txBody>
      </p:sp>
      <p:sp>
        <p:nvSpPr>
          <p:cNvPr id="3" name="Прямоугольник 2">
            <a:extLst>
              <a:ext uri="{FF2B5EF4-FFF2-40B4-BE49-F238E27FC236}">
                <a16:creationId xmlns:a16="http://schemas.microsoft.com/office/drawing/2014/main" id="{59114086-960E-4CAC-BB03-355851E02508}"/>
              </a:ext>
            </a:extLst>
          </p:cNvPr>
          <p:cNvSpPr/>
          <p:nvPr/>
        </p:nvSpPr>
        <p:spPr>
          <a:xfrm>
            <a:off x="316088" y="728516"/>
            <a:ext cx="2088905" cy="400110"/>
          </a:xfrm>
          <a:prstGeom prst="rect">
            <a:avLst/>
          </a:prstGeom>
        </p:spPr>
        <p:txBody>
          <a:bodyPr wrap="none">
            <a:spAutoFit/>
          </a:bodyPr>
          <a:lstStyle/>
          <a:p>
            <a:r>
              <a:rPr lang="kk-KZ" sz="2000" b="1" dirty="0">
                <a:latin typeface="Times New Roman" panose="02020603050405020304" pitchFamily="18" charset="0"/>
                <a:cs typeface="Times New Roman" panose="02020603050405020304" pitchFamily="18" charset="0"/>
              </a:rPr>
              <a:t>2.Синонимайзер</a:t>
            </a:r>
          </a:p>
        </p:txBody>
      </p:sp>
      <p:pic>
        <p:nvPicPr>
          <p:cNvPr id="4" name="Рисунок 3">
            <a:extLst>
              <a:ext uri="{FF2B5EF4-FFF2-40B4-BE49-F238E27FC236}">
                <a16:creationId xmlns:a16="http://schemas.microsoft.com/office/drawing/2014/main" id="{20D0C4AD-469D-497F-9D96-109264601B97}"/>
              </a:ext>
            </a:extLst>
          </p:cNvPr>
          <p:cNvPicPr>
            <a:picLocks noChangeAspect="1"/>
          </p:cNvPicPr>
          <p:nvPr/>
        </p:nvPicPr>
        <p:blipFill>
          <a:blip r:embed="rId2"/>
          <a:stretch>
            <a:fillRect/>
          </a:stretch>
        </p:blipFill>
        <p:spPr>
          <a:xfrm>
            <a:off x="316088" y="1218937"/>
            <a:ext cx="8105423" cy="34388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2138201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D2403A71-911A-455F-B64E-D67C8E123139}"/>
              </a:ext>
            </a:extLst>
          </p:cNvPr>
          <p:cNvSpPr/>
          <p:nvPr/>
        </p:nvSpPr>
        <p:spPr>
          <a:xfrm>
            <a:off x="239889" y="160141"/>
            <a:ext cx="8664222"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Студенттер антиплагиат жүйесінен қалай өтіп жүр?</a:t>
            </a:r>
          </a:p>
        </p:txBody>
      </p:sp>
      <p:sp>
        <p:nvSpPr>
          <p:cNvPr id="3" name="Прямоугольник 2">
            <a:extLst>
              <a:ext uri="{FF2B5EF4-FFF2-40B4-BE49-F238E27FC236}">
                <a16:creationId xmlns:a16="http://schemas.microsoft.com/office/drawing/2014/main" id="{69B38D0A-61B7-4D08-A250-5D2A322B7B6B}"/>
              </a:ext>
            </a:extLst>
          </p:cNvPr>
          <p:cNvSpPr/>
          <p:nvPr/>
        </p:nvSpPr>
        <p:spPr>
          <a:xfrm>
            <a:off x="239889" y="677650"/>
            <a:ext cx="4796762" cy="400110"/>
          </a:xfrm>
          <a:prstGeom prst="rect">
            <a:avLst/>
          </a:prstGeom>
        </p:spPr>
        <p:txBody>
          <a:bodyPr wrap="none">
            <a:spAutoFit/>
          </a:bodyPr>
          <a:lstStyle/>
          <a:p>
            <a:r>
              <a:rPr lang="kk-KZ" sz="2000" b="1" dirty="0">
                <a:latin typeface="Times New Roman" panose="02020603050405020304" pitchFamily="18" charset="0"/>
                <a:cs typeface="Times New Roman" panose="02020603050405020304" pitchFamily="18" charset="0"/>
              </a:rPr>
              <a:t>3.Автоматты тасымалдарды пайдалану</a:t>
            </a:r>
            <a:endParaRPr lang="ru-KZ" sz="2000" b="1" dirty="0">
              <a:latin typeface="Times New Roman" panose="02020603050405020304" pitchFamily="18" charset="0"/>
              <a:cs typeface="Times New Roman" panose="02020603050405020304" pitchFamily="18" charset="0"/>
            </a:endParaRPr>
          </a:p>
        </p:txBody>
      </p:sp>
      <p:pic>
        <p:nvPicPr>
          <p:cNvPr id="4" name="Рисунок 3">
            <a:extLst>
              <a:ext uri="{FF2B5EF4-FFF2-40B4-BE49-F238E27FC236}">
                <a16:creationId xmlns:a16="http://schemas.microsoft.com/office/drawing/2014/main" id="{D9113BDD-34DB-4D93-BC1F-0B8A57F2AD70}"/>
              </a:ext>
            </a:extLst>
          </p:cNvPr>
          <p:cNvPicPr>
            <a:picLocks noChangeAspect="1"/>
          </p:cNvPicPr>
          <p:nvPr/>
        </p:nvPicPr>
        <p:blipFill>
          <a:blip r:embed="rId2"/>
          <a:stretch>
            <a:fillRect/>
          </a:stretch>
        </p:blipFill>
        <p:spPr>
          <a:xfrm>
            <a:off x="395111" y="1172883"/>
            <a:ext cx="7213600" cy="3810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519467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3BF88B71-1982-4784-9C82-DFA06E30D3B2}"/>
              </a:ext>
            </a:extLst>
          </p:cNvPr>
          <p:cNvSpPr/>
          <p:nvPr/>
        </p:nvSpPr>
        <p:spPr>
          <a:xfrm>
            <a:off x="245533" y="205296"/>
            <a:ext cx="8652933"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Студенттер антиплагиат жүйесінен қалай өтіп жүр?</a:t>
            </a:r>
          </a:p>
        </p:txBody>
      </p:sp>
      <p:sp>
        <p:nvSpPr>
          <p:cNvPr id="3" name="Прямоугольник 2">
            <a:extLst>
              <a:ext uri="{FF2B5EF4-FFF2-40B4-BE49-F238E27FC236}">
                <a16:creationId xmlns:a16="http://schemas.microsoft.com/office/drawing/2014/main" id="{09F3B9D3-176E-4473-A2CD-9F9ADD13D5A2}"/>
              </a:ext>
            </a:extLst>
          </p:cNvPr>
          <p:cNvSpPr/>
          <p:nvPr/>
        </p:nvSpPr>
        <p:spPr>
          <a:xfrm>
            <a:off x="245533" y="840507"/>
            <a:ext cx="1765035" cy="400110"/>
          </a:xfrm>
          <a:prstGeom prst="rect">
            <a:avLst/>
          </a:prstGeom>
        </p:spPr>
        <p:txBody>
          <a:bodyPr wrap="none">
            <a:spAutoFit/>
          </a:bodyPr>
          <a:lstStyle/>
          <a:p>
            <a:r>
              <a:rPr lang="kk-KZ" sz="2000" b="1" dirty="0">
                <a:latin typeface="Times New Roman" panose="02020603050405020304" pitchFamily="18" charset="0"/>
                <a:cs typeface="Times New Roman" panose="02020603050405020304" pitchFamily="18" charset="0"/>
              </a:rPr>
              <a:t>4.Шингл әдісі</a:t>
            </a:r>
          </a:p>
        </p:txBody>
      </p:sp>
      <p:pic>
        <p:nvPicPr>
          <p:cNvPr id="6" name="Рисунок 5">
            <a:extLst>
              <a:ext uri="{FF2B5EF4-FFF2-40B4-BE49-F238E27FC236}">
                <a16:creationId xmlns:a16="http://schemas.microsoft.com/office/drawing/2014/main" id="{29932337-A7ED-4228-9CBB-727DC54CA50D}"/>
              </a:ext>
            </a:extLst>
          </p:cNvPr>
          <p:cNvPicPr>
            <a:picLocks noChangeAspect="1"/>
          </p:cNvPicPr>
          <p:nvPr/>
        </p:nvPicPr>
        <p:blipFill>
          <a:blip r:embed="rId2"/>
          <a:stretch>
            <a:fillRect/>
          </a:stretch>
        </p:blipFill>
        <p:spPr>
          <a:xfrm>
            <a:off x="912988" y="1352608"/>
            <a:ext cx="6560255" cy="32532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736192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5B152531-3514-400E-A898-43D6EB55A9BB}"/>
              </a:ext>
            </a:extLst>
          </p:cNvPr>
          <p:cNvSpPr/>
          <p:nvPr/>
        </p:nvSpPr>
        <p:spPr>
          <a:xfrm>
            <a:off x="287866" y="182719"/>
            <a:ext cx="8568267"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Студенттер антиплагиат жүйесінен қалай өтіп жүр?</a:t>
            </a:r>
          </a:p>
        </p:txBody>
      </p:sp>
      <p:sp>
        <p:nvSpPr>
          <p:cNvPr id="3" name="Прямоугольник 2">
            <a:extLst>
              <a:ext uri="{FF2B5EF4-FFF2-40B4-BE49-F238E27FC236}">
                <a16:creationId xmlns:a16="http://schemas.microsoft.com/office/drawing/2014/main" id="{FE633608-AF0D-4B69-A42B-9FD2B26B2D02}"/>
              </a:ext>
            </a:extLst>
          </p:cNvPr>
          <p:cNvSpPr/>
          <p:nvPr/>
        </p:nvSpPr>
        <p:spPr>
          <a:xfrm>
            <a:off x="287866" y="792318"/>
            <a:ext cx="6067778" cy="400110"/>
          </a:xfrm>
          <a:prstGeom prst="rect">
            <a:avLst/>
          </a:prstGeom>
        </p:spPr>
        <p:txBody>
          <a:bodyPr wrap="square">
            <a:spAutoFit/>
          </a:bodyPr>
          <a:lstStyle/>
          <a:p>
            <a:r>
              <a:rPr lang="kk-KZ" sz="2000" b="1" dirty="0">
                <a:latin typeface="Times New Roman" panose="02020603050405020304" pitchFamily="18" charset="0"/>
                <a:cs typeface="Times New Roman" panose="02020603050405020304" pitchFamily="18" charset="0"/>
              </a:rPr>
              <a:t>5.Мәтінді басқа тілдерге аудару және кері аудару</a:t>
            </a:r>
          </a:p>
        </p:txBody>
      </p:sp>
      <p:pic>
        <p:nvPicPr>
          <p:cNvPr id="5" name="Рисунок 4">
            <a:extLst>
              <a:ext uri="{FF2B5EF4-FFF2-40B4-BE49-F238E27FC236}">
                <a16:creationId xmlns:a16="http://schemas.microsoft.com/office/drawing/2014/main" id="{E5D0158E-CCBD-4F38-9B76-78304947B5C4}"/>
              </a:ext>
            </a:extLst>
          </p:cNvPr>
          <p:cNvPicPr>
            <a:picLocks noChangeAspect="1"/>
          </p:cNvPicPr>
          <p:nvPr/>
        </p:nvPicPr>
        <p:blipFill>
          <a:blip r:embed="rId2"/>
          <a:stretch>
            <a:fillRect/>
          </a:stretch>
        </p:blipFill>
        <p:spPr>
          <a:xfrm>
            <a:off x="389467" y="1392344"/>
            <a:ext cx="2805289" cy="17723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Рисунок 5">
            <a:extLst>
              <a:ext uri="{FF2B5EF4-FFF2-40B4-BE49-F238E27FC236}">
                <a16:creationId xmlns:a16="http://schemas.microsoft.com/office/drawing/2014/main" id="{04C8BDFD-D714-4ACC-B298-3D182A9F382A}"/>
              </a:ext>
            </a:extLst>
          </p:cNvPr>
          <p:cNvPicPr>
            <a:picLocks noChangeAspect="1"/>
          </p:cNvPicPr>
          <p:nvPr/>
        </p:nvPicPr>
        <p:blipFill>
          <a:blip r:embed="rId3"/>
          <a:stretch>
            <a:fillRect/>
          </a:stretch>
        </p:blipFill>
        <p:spPr>
          <a:xfrm>
            <a:off x="3104445" y="3188425"/>
            <a:ext cx="2853268" cy="17723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Рисунок 6">
            <a:extLst>
              <a:ext uri="{FF2B5EF4-FFF2-40B4-BE49-F238E27FC236}">
                <a16:creationId xmlns:a16="http://schemas.microsoft.com/office/drawing/2014/main" id="{E7F124FE-37E6-4520-8463-32F40E65BAAA}"/>
              </a:ext>
            </a:extLst>
          </p:cNvPr>
          <p:cNvPicPr>
            <a:picLocks noChangeAspect="1"/>
          </p:cNvPicPr>
          <p:nvPr/>
        </p:nvPicPr>
        <p:blipFill>
          <a:blip r:embed="rId4"/>
          <a:stretch>
            <a:fillRect/>
          </a:stretch>
        </p:blipFill>
        <p:spPr>
          <a:xfrm>
            <a:off x="5867401" y="1392344"/>
            <a:ext cx="2887132" cy="17960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2558366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1A09A38D-B209-4F5D-ADAA-212B3310D627}"/>
              </a:ext>
            </a:extLst>
          </p:cNvPr>
          <p:cNvSpPr/>
          <p:nvPr/>
        </p:nvSpPr>
        <p:spPr>
          <a:xfrm>
            <a:off x="197555" y="239163"/>
            <a:ext cx="8748889"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Студенттер антиплагиат жүйесінен қалай өтіп жүр?</a:t>
            </a:r>
          </a:p>
        </p:txBody>
      </p:sp>
      <p:sp>
        <p:nvSpPr>
          <p:cNvPr id="3" name="Прямоугольник 2">
            <a:extLst>
              <a:ext uri="{FF2B5EF4-FFF2-40B4-BE49-F238E27FC236}">
                <a16:creationId xmlns:a16="http://schemas.microsoft.com/office/drawing/2014/main" id="{5290AC9A-217E-4BF2-8393-ABD12A44442C}"/>
              </a:ext>
            </a:extLst>
          </p:cNvPr>
          <p:cNvSpPr/>
          <p:nvPr/>
        </p:nvSpPr>
        <p:spPr>
          <a:xfrm>
            <a:off x="630104" y="841686"/>
            <a:ext cx="7294696" cy="4062651"/>
          </a:xfrm>
          <a:prstGeom prst="rect">
            <a:avLst/>
          </a:prstGeom>
        </p:spPr>
        <p:txBody>
          <a:bodyPr wrap="square">
            <a:spAutoFit/>
          </a:bodyPr>
          <a:lstStyle/>
          <a:p>
            <a:r>
              <a:rPr lang="kk-KZ" sz="2000" b="1" dirty="0">
                <a:latin typeface="Times New Roman" panose="02020603050405020304" pitchFamily="18" charset="0"/>
                <a:cs typeface="Times New Roman" panose="02020603050405020304" pitchFamily="18" charset="0"/>
              </a:rPr>
              <a:t>6.Жиі қайталанатын сөздерді өзгерту</a:t>
            </a:r>
          </a:p>
          <a:p>
            <a:r>
              <a:rPr lang="kk-KZ" sz="2000" b="1" dirty="0">
                <a:latin typeface="Times New Roman" panose="02020603050405020304" pitchFamily="18" charset="0"/>
                <a:cs typeface="Times New Roman" panose="02020603050405020304" pitchFamily="18" charset="0"/>
              </a:rPr>
              <a:t>Мысалы:</a:t>
            </a:r>
          </a:p>
          <a:p>
            <a:r>
              <a:rPr lang="kk-KZ" dirty="0">
                <a:latin typeface="Times New Roman" panose="02020603050405020304" pitchFamily="18" charset="0"/>
                <a:cs typeface="Times New Roman" panose="02020603050405020304" pitchFamily="18" charset="0"/>
              </a:rPr>
              <a:t>1643 жылдың 4 ақпанында Англиядағы Линкольншир графстовасындағы Ньютондар отбасында бір </a:t>
            </a:r>
            <a:r>
              <a:rPr lang="kk-KZ" b="1" dirty="0">
                <a:latin typeface="Times New Roman" panose="02020603050405020304" pitchFamily="18" charset="0"/>
                <a:cs typeface="Times New Roman" panose="02020603050405020304" pitchFamily="18" charset="0"/>
              </a:rPr>
              <a:t>сәби</a:t>
            </a:r>
            <a:r>
              <a:rPr lang="kk-KZ" dirty="0">
                <a:latin typeface="Times New Roman" panose="02020603050405020304" pitchFamily="18" charset="0"/>
                <a:cs typeface="Times New Roman" panose="02020603050405020304" pitchFamily="18" charset="0"/>
              </a:rPr>
              <a:t> дүниеге келді. Сәбидің жетілмей туылғандығы барлық отбасы мүшелерін алаңдатып, оның тірі қалуы күмән тудырған еді. Десе де сәби </a:t>
            </a:r>
            <a:r>
              <a:rPr lang="kk-KZ" b="1" dirty="0">
                <a:latin typeface="Times New Roman" panose="02020603050405020304" pitchFamily="18" charset="0"/>
                <a:cs typeface="Times New Roman" panose="02020603050405020304" pitchFamily="18" charset="0"/>
              </a:rPr>
              <a:t>Исаак</a:t>
            </a:r>
            <a:r>
              <a:rPr lang="kk-KZ" dirty="0">
                <a:latin typeface="Times New Roman" panose="02020603050405020304" pitchFamily="18" charset="0"/>
                <a:cs typeface="Times New Roman" panose="02020603050405020304" pitchFamily="18" charset="0"/>
              </a:rPr>
              <a:t> тірі қалып, барлық адамзат баласының бақытына орай аман есен өсіп-жетіле берді. Мектеп жасында </a:t>
            </a:r>
            <a:r>
              <a:rPr lang="kk-KZ" b="1" dirty="0">
                <a:latin typeface="Times New Roman" panose="02020603050405020304" pitchFamily="18" charset="0"/>
                <a:cs typeface="Times New Roman" panose="02020603050405020304" pitchFamily="18" charset="0"/>
              </a:rPr>
              <a:t>Исаакта</a:t>
            </a:r>
            <a:r>
              <a:rPr lang="kk-KZ" dirty="0">
                <a:latin typeface="Times New Roman" panose="02020603050405020304" pitchFamily="18" charset="0"/>
                <a:cs typeface="Times New Roman" panose="02020603050405020304" pitchFamily="18" charset="0"/>
              </a:rPr>
              <a:t> дарындылықтың ешқандай белгісі байқалған жоқ. Оқытылған пәндердің көпшілігінен қанағаттанарлық деген баға алып жүрді. Бұны тек </a:t>
            </a:r>
            <a:r>
              <a:rPr lang="kk-KZ" b="1" dirty="0">
                <a:latin typeface="Times New Roman" panose="02020603050405020304" pitchFamily="18" charset="0"/>
                <a:cs typeface="Times New Roman" panose="02020603050405020304" pitchFamily="18" charset="0"/>
              </a:rPr>
              <a:t>баланың</a:t>
            </a:r>
            <a:r>
              <a:rPr lang="kk-KZ" dirty="0">
                <a:latin typeface="Times New Roman" panose="02020603050405020304" pitchFamily="18" charset="0"/>
                <a:cs typeface="Times New Roman" panose="02020603050405020304" pitchFamily="18" charset="0"/>
              </a:rPr>
              <a:t> оқытылған пәндерге деген қызығушылығының жоқтығымен ғана түсіндіруге болады. </a:t>
            </a:r>
            <a:r>
              <a:rPr lang="kk-KZ" b="1" dirty="0">
                <a:latin typeface="Times New Roman" panose="02020603050405020304" pitchFamily="18" charset="0"/>
                <a:cs typeface="Times New Roman" panose="02020603050405020304" pitchFamily="18" charset="0"/>
              </a:rPr>
              <a:t>Оның</a:t>
            </a:r>
            <a:r>
              <a:rPr lang="kk-KZ" dirty="0">
                <a:latin typeface="Times New Roman" panose="02020603050405020304" pitchFamily="18" charset="0"/>
                <a:cs typeface="Times New Roman" panose="02020603050405020304" pitchFamily="18" charset="0"/>
              </a:rPr>
              <a:t> өмірінің кейінгі кездерінде көрсеткен интеллектісіне қарап, тек осындай ғана тұжырым жасауға болады</a:t>
            </a:r>
            <a:r>
              <a:rPr lang="kk-KZ" dirty="0"/>
              <a:t>.</a:t>
            </a:r>
            <a:br>
              <a:rPr lang="kk-KZ" sz="2000" dirty="0"/>
            </a:br>
            <a:endParaRPr lang="kk-KZ"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409367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45ED03AF-968E-480C-8448-1B47FE9A685A}"/>
              </a:ext>
            </a:extLst>
          </p:cNvPr>
          <p:cNvSpPr/>
          <p:nvPr/>
        </p:nvSpPr>
        <p:spPr>
          <a:xfrm>
            <a:off x="327378" y="261740"/>
            <a:ext cx="8816622"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Студенттер антиплагиат жүйесінен қалай өтіп жүр?</a:t>
            </a:r>
          </a:p>
        </p:txBody>
      </p:sp>
      <p:sp>
        <p:nvSpPr>
          <p:cNvPr id="3" name="Прямоугольник 2">
            <a:extLst>
              <a:ext uri="{FF2B5EF4-FFF2-40B4-BE49-F238E27FC236}">
                <a16:creationId xmlns:a16="http://schemas.microsoft.com/office/drawing/2014/main" id="{BE3491C0-9E37-475D-834F-31CD4F615898}"/>
              </a:ext>
            </a:extLst>
          </p:cNvPr>
          <p:cNvSpPr/>
          <p:nvPr/>
        </p:nvSpPr>
        <p:spPr>
          <a:xfrm>
            <a:off x="327378" y="885662"/>
            <a:ext cx="4603376" cy="400110"/>
          </a:xfrm>
          <a:prstGeom prst="rect">
            <a:avLst/>
          </a:prstGeom>
        </p:spPr>
        <p:txBody>
          <a:bodyPr wrap="none">
            <a:spAutoFit/>
          </a:bodyPr>
          <a:lstStyle/>
          <a:p>
            <a:r>
              <a:rPr lang="kk-KZ" sz="2000" b="1" dirty="0">
                <a:latin typeface="Times New Roman" panose="02020603050405020304" pitchFamily="18" charset="0"/>
                <a:cs typeface="Times New Roman" panose="02020603050405020304" pitchFamily="18" charset="0"/>
              </a:rPr>
              <a:t>7.Сөйлемдердің соңына қарай өзгерту</a:t>
            </a:r>
          </a:p>
        </p:txBody>
      </p:sp>
      <p:sp>
        <p:nvSpPr>
          <p:cNvPr id="4" name="Прямоугольник 3">
            <a:extLst>
              <a:ext uri="{FF2B5EF4-FFF2-40B4-BE49-F238E27FC236}">
                <a16:creationId xmlns:a16="http://schemas.microsoft.com/office/drawing/2014/main" id="{1A79991C-32DE-4FBB-B882-6C47956FD0A0}"/>
              </a:ext>
            </a:extLst>
          </p:cNvPr>
          <p:cNvSpPr/>
          <p:nvPr/>
        </p:nvSpPr>
        <p:spPr>
          <a:xfrm>
            <a:off x="869245" y="1602254"/>
            <a:ext cx="6841066" cy="1938992"/>
          </a:xfrm>
          <a:prstGeom prst="rect">
            <a:avLst/>
          </a:prstGeom>
        </p:spPr>
        <p:txBody>
          <a:bodyPr wrap="square">
            <a:spAutoFit/>
          </a:bodyPr>
          <a:lstStyle/>
          <a:p>
            <a:r>
              <a:rPr lang="kk-KZ" sz="2000" dirty="0">
                <a:latin typeface="Times New Roman" panose="02020603050405020304" pitchFamily="18" charset="0"/>
                <a:cs typeface="Times New Roman" panose="02020603050405020304" pitchFamily="18" charset="0"/>
              </a:rPr>
              <a:t>Мысалы:</a:t>
            </a:r>
          </a:p>
          <a:p>
            <a:r>
              <a:rPr lang="kk-KZ" sz="2000" dirty="0">
                <a:latin typeface="Times New Roman" panose="02020603050405020304" pitchFamily="18" charset="0"/>
                <a:cs typeface="Times New Roman" panose="02020603050405020304" pitchFamily="18" charset="0"/>
              </a:rPr>
              <a:t>Әрқайсысы ашылған кітаптың, аумағындай алты қиықтан майды себелеп, қыс күнінің шуағы төгілді де, артынан-ақ бұлт бүркене ме, бозамықтанып сейіліп кетеді.</a:t>
            </a:r>
          </a:p>
          <a:p>
            <a:r>
              <a:rPr lang="kk-KZ" sz="2000" dirty="0">
                <a:latin typeface="Times New Roman" panose="02020603050405020304" pitchFamily="18" charset="0"/>
                <a:cs typeface="Times New Roman" panose="02020603050405020304" pitchFamily="18" charset="0"/>
              </a:rPr>
              <a:t>Жалма-жан от жағылып еді, үй еңсесі көтеріліп, туырлықтың оюлары көзге шалынды.</a:t>
            </a:r>
            <a:endParaRPr lang="ru-KZ"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088379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86F9571A-9827-476B-A893-F3923552AEF8}"/>
              </a:ext>
            </a:extLst>
          </p:cNvPr>
          <p:cNvSpPr/>
          <p:nvPr/>
        </p:nvSpPr>
        <p:spPr>
          <a:xfrm>
            <a:off x="304800" y="273029"/>
            <a:ext cx="8715022"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Студенттер антиплагиат жүйесінен қалай өтіп жүр?</a:t>
            </a:r>
          </a:p>
        </p:txBody>
      </p:sp>
      <p:sp>
        <p:nvSpPr>
          <p:cNvPr id="3" name="Прямоугольник 2">
            <a:extLst>
              <a:ext uri="{FF2B5EF4-FFF2-40B4-BE49-F238E27FC236}">
                <a16:creationId xmlns:a16="http://schemas.microsoft.com/office/drawing/2014/main" id="{FE5F1D54-EC42-4E8B-928F-8B96D95F8A20}"/>
              </a:ext>
            </a:extLst>
          </p:cNvPr>
          <p:cNvSpPr/>
          <p:nvPr/>
        </p:nvSpPr>
        <p:spPr>
          <a:xfrm>
            <a:off x="304800" y="796249"/>
            <a:ext cx="4897879" cy="400110"/>
          </a:xfrm>
          <a:prstGeom prst="rect">
            <a:avLst/>
          </a:prstGeom>
        </p:spPr>
        <p:txBody>
          <a:bodyPr wrap="none">
            <a:spAutoFit/>
          </a:bodyPr>
          <a:lstStyle/>
          <a:p>
            <a:r>
              <a:rPr lang="kk-KZ" sz="2000" b="1" dirty="0">
                <a:latin typeface="Times New Roman" panose="02020603050405020304" pitchFamily="18" charset="0"/>
                <a:cs typeface="Times New Roman" panose="02020603050405020304" pitchFamily="18" charset="0"/>
              </a:rPr>
              <a:t>8.Көп қолданыстағы сөздерді пайдалану</a:t>
            </a:r>
            <a:endParaRPr lang="ru-KZ" sz="2000" b="1" dirty="0">
              <a:latin typeface="Times New Roman" panose="02020603050405020304" pitchFamily="18" charset="0"/>
              <a:cs typeface="Times New Roman" panose="02020603050405020304" pitchFamily="18" charset="0"/>
            </a:endParaRPr>
          </a:p>
        </p:txBody>
      </p:sp>
      <p:sp>
        <p:nvSpPr>
          <p:cNvPr id="4" name="Прямоугольник 3">
            <a:extLst>
              <a:ext uri="{FF2B5EF4-FFF2-40B4-BE49-F238E27FC236}">
                <a16:creationId xmlns:a16="http://schemas.microsoft.com/office/drawing/2014/main" id="{A4A370E7-B034-48C2-ACF7-31C30B6DB6CF}"/>
              </a:ext>
            </a:extLst>
          </p:cNvPr>
          <p:cNvSpPr/>
          <p:nvPr/>
        </p:nvSpPr>
        <p:spPr>
          <a:xfrm>
            <a:off x="564444" y="1319469"/>
            <a:ext cx="7100712" cy="3477875"/>
          </a:xfrm>
          <a:prstGeom prst="rect">
            <a:avLst/>
          </a:prstGeom>
        </p:spPr>
        <p:txBody>
          <a:bodyPr wrap="square">
            <a:spAutoFit/>
          </a:bodyPr>
          <a:lstStyle/>
          <a:p>
            <a:r>
              <a:rPr lang="kk-KZ" sz="2000" dirty="0">
                <a:latin typeface="Times New Roman" panose="02020603050405020304" pitchFamily="18" charset="0"/>
                <a:cs typeface="Times New Roman" panose="02020603050405020304" pitchFamily="18" charset="0"/>
              </a:rPr>
              <a:t>Мысалы:</a:t>
            </a:r>
          </a:p>
          <a:p>
            <a:r>
              <a:rPr lang="kk-KZ" sz="2000" dirty="0">
                <a:latin typeface="Times New Roman" panose="02020603050405020304" pitchFamily="18" charset="0"/>
                <a:cs typeface="Times New Roman" panose="02020603050405020304" pitchFamily="18" charset="0"/>
              </a:rPr>
              <a:t>Қазіргі уақытта күнделікті өмірдің жартысын, кейде одан да көп бөлігін әлеуметтік желілер алып кетті. Әр жыл сайын әлеуметтік желілер саны көбейіп келе жатыр: </a:t>
            </a:r>
            <a:r>
              <a:rPr lang="en-US" sz="2000" dirty="0">
                <a:latin typeface="Times New Roman" panose="02020603050405020304" pitchFamily="18" charset="0"/>
                <a:cs typeface="Times New Roman" panose="02020603050405020304" pitchFamily="18" charset="0"/>
              </a:rPr>
              <a:t>Instagram, </a:t>
            </a:r>
            <a:r>
              <a:rPr lang="kk-KZ" sz="2000" dirty="0">
                <a:latin typeface="Times New Roman" panose="02020603050405020304" pitchFamily="18" charset="0"/>
                <a:cs typeface="Times New Roman" panose="02020603050405020304" pitchFamily="18" charset="0"/>
              </a:rPr>
              <a:t>Вконтакте, </a:t>
            </a:r>
            <a:r>
              <a:rPr lang="en-US" sz="2000" dirty="0">
                <a:latin typeface="Times New Roman" panose="02020603050405020304" pitchFamily="18" charset="0"/>
                <a:cs typeface="Times New Roman" panose="02020603050405020304" pitchFamily="18" charset="0"/>
              </a:rPr>
              <a:t>Facebook, YouTube, </a:t>
            </a:r>
            <a:r>
              <a:rPr lang="kk-KZ" sz="2000" dirty="0">
                <a:latin typeface="Times New Roman" panose="02020603050405020304" pitchFamily="18" charset="0"/>
                <a:cs typeface="Times New Roman" panose="02020603050405020304" pitchFamily="18" charset="0"/>
              </a:rPr>
              <a:t>Однокласники және т.б. Осылар ішінен, әсіресе, </a:t>
            </a:r>
            <a:r>
              <a:rPr lang="en-US" sz="2000" dirty="0">
                <a:latin typeface="Times New Roman" panose="02020603050405020304" pitchFamily="18" charset="0"/>
                <a:cs typeface="Times New Roman" panose="02020603050405020304" pitchFamily="18" charset="0"/>
              </a:rPr>
              <a:t>Instagram </a:t>
            </a:r>
            <a:r>
              <a:rPr lang="kk-KZ" sz="2000" dirty="0">
                <a:latin typeface="Times New Roman" panose="02020603050405020304" pitchFamily="18" charset="0"/>
                <a:cs typeface="Times New Roman" panose="02020603050405020304" pitchFamily="18" charset="0"/>
              </a:rPr>
              <a:t>желісіне енді әріп үйренген баладан еңкейген қарттарымызға дейін кіреді екен. Ал желімен бірге таңын атырып, күнін батыратындар оқушылар мен студенттер екен. Әлеуметтік желіге көп адамдар танымал тұлғаларды, соңғы жаңалықтарды, қызықты, кейде масқара видеолар мен суреттерді көру үшін кіреді. </a:t>
            </a:r>
            <a:endParaRPr lang="ru-KZ"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673341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53AC8023-1B0E-4CDF-8C55-7A078E22F80E}"/>
              </a:ext>
            </a:extLst>
          </p:cNvPr>
          <p:cNvSpPr/>
          <p:nvPr/>
        </p:nvSpPr>
        <p:spPr>
          <a:xfrm>
            <a:off x="248355" y="227875"/>
            <a:ext cx="8647289"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Студенттер антиплагиат жүйесінен қалай өтіп жүр?</a:t>
            </a:r>
          </a:p>
        </p:txBody>
      </p:sp>
      <p:sp>
        <p:nvSpPr>
          <p:cNvPr id="3" name="Прямоугольник 2">
            <a:extLst>
              <a:ext uri="{FF2B5EF4-FFF2-40B4-BE49-F238E27FC236}">
                <a16:creationId xmlns:a16="http://schemas.microsoft.com/office/drawing/2014/main" id="{5510C877-8D21-415E-B8F7-CEA07087D84C}"/>
              </a:ext>
            </a:extLst>
          </p:cNvPr>
          <p:cNvSpPr/>
          <p:nvPr/>
        </p:nvSpPr>
        <p:spPr>
          <a:xfrm>
            <a:off x="248355" y="919529"/>
            <a:ext cx="4711161" cy="400110"/>
          </a:xfrm>
          <a:prstGeom prst="rect">
            <a:avLst/>
          </a:prstGeom>
        </p:spPr>
        <p:txBody>
          <a:bodyPr wrap="none">
            <a:spAutoFit/>
          </a:bodyPr>
          <a:lstStyle/>
          <a:p>
            <a:r>
              <a:rPr lang="kk-KZ" sz="2000" b="1" dirty="0">
                <a:latin typeface="Times New Roman" panose="02020603050405020304" pitchFamily="18" charset="0"/>
                <a:cs typeface="Times New Roman" panose="02020603050405020304" pitchFamily="18" charset="0"/>
              </a:rPr>
              <a:t>9.Орыс әріптерін грек тіліне ауыстыру</a:t>
            </a:r>
          </a:p>
        </p:txBody>
      </p:sp>
      <p:pic>
        <p:nvPicPr>
          <p:cNvPr id="4" name="Рисунок 3">
            <a:extLst>
              <a:ext uri="{FF2B5EF4-FFF2-40B4-BE49-F238E27FC236}">
                <a16:creationId xmlns:a16="http://schemas.microsoft.com/office/drawing/2014/main" id="{3AD7C102-C731-42C0-8C1C-6CC6F6FB6DA4}"/>
              </a:ext>
            </a:extLst>
          </p:cNvPr>
          <p:cNvPicPr>
            <a:picLocks noChangeAspect="1"/>
          </p:cNvPicPr>
          <p:nvPr/>
        </p:nvPicPr>
        <p:blipFill>
          <a:blip r:embed="rId2"/>
          <a:stretch>
            <a:fillRect/>
          </a:stretch>
        </p:blipFill>
        <p:spPr>
          <a:xfrm>
            <a:off x="1524000" y="1488073"/>
            <a:ext cx="4504266" cy="29238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9562602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358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直接连接符 9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1767892" y="4160034"/>
            <a:ext cx="2872135" cy="707886"/>
          </a:xfrm>
          <a:prstGeom prst="rect">
            <a:avLst/>
          </a:prstGeom>
          <a:noFill/>
        </p:spPr>
        <p:txBody>
          <a:bodyPr wrap="square" rtlCol="0">
            <a:spAutoFit/>
          </a:bodyPr>
          <a:lstStyle/>
          <a:p>
            <a:pPr algn="ctr"/>
            <a:r>
              <a:rPr lang="kk-KZ" altLang="zh-CN" sz="2000" dirty="0">
                <a:solidFill>
                  <a:srgbClr val="C00000"/>
                </a:solidFill>
                <a:latin typeface="Times New Roman" panose="02020603050405020304" pitchFamily="18" charset="0"/>
                <a:ea typeface="Kozuka Gothic Pro R" pitchFamily="34" charset="-128"/>
                <a:cs typeface="Times New Roman" panose="02020603050405020304" pitchFamily="18" charset="0"/>
              </a:rPr>
              <a:t>Антиплагиат жүйесінің маңыздылығы</a:t>
            </a:r>
            <a:endParaRPr lang="en-US" altLang="zh-CN" sz="2000" dirty="0">
              <a:solidFill>
                <a:srgbClr val="C00000"/>
              </a:solidFill>
              <a:latin typeface="Times New Roman" panose="02020603050405020304" pitchFamily="18" charset="0"/>
              <a:ea typeface="Kozuka Gothic Pro R" pitchFamily="34" charset="-128"/>
              <a:cs typeface="Times New Roman" panose="02020603050405020304" pitchFamily="18" charset="0"/>
            </a:endParaRPr>
          </a:p>
        </p:txBody>
      </p:sp>
      <p:sp>
        <p:nvSpPr>
          <p:cNvPr id="105" name="椭圆 10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TextBox 106"/>
          <p:cNvSpPr txBox="1"/>
          <p:nvPr/>
        </p:nvSpPr>
        <p:spPr>
          <a:xfrm>
            <a:off x="2160085" y="267886"/>
            <a:ext cx="1183337" cy="338554"/>
          </a:xfrm>
          <a:prstGeom prst="rect">
            <a:avLst/>
          </a:prstGeom>
          <a:noFill/>
        </p:spPr>
        <p:txBody>
          <a:bodyPr wrap="none" rtlCol="0">
            <a:spAutoFit/>
          </a:bodyPr>
          <a:lstStyle/>
          <a:p>
            <a:r>
              <a:rPr lang="en-US" altLang="zh-CN" sz="1600" dirty="0">
                <a:solidFill>
                  <a:srgbClr val="C00000"/>
                </a:solidFill>
                <a:latin typeface="Kozuka Gothic Pro R" pitchFamily="34" charset="-128"/>
                <a:ea typeface="Kozuka Gothic Pro R" pitchFamily="34" charset="-128"/>
              </a:rPr>
              <a:t>CONTENTS</a:t>
            </a:r>
            <a:endParaRPr lang="zh-CN" altLang="en-US" sz="1600" dirty="0">
              <a:solidFill>
                <a:srgbClr val="C00000"/>
              </a:solidFill>
              <a:latin typeface="Kozuka Gothic Pro R" pitchFamily="34" charset="-128"/>
              <a:ea typeface="Kozuka Gothic Pro R" pitchFamily="34" charset="-128"/>
            </a:endParaRPr>
          </a:p>
        </p:txBody>
      </p:sp>
      <p:cxnSp>
        <p:nvCxnSpPr>
          <p:cNvPr id="108" name="直接连接符 107"/>
          <p:cNvCxnSpPr/>
          <p:nvPr/>
        </p:nvCxnSpPr>
        <p:spPr>
          <a:xfrm>
            <a:off x="2026111"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任意多边形 34"/>
          <p:cNvSpPr/>
          <p:nvPr/>
        </p:nvSpPr>
        <p:spPr>
          <a:xfrm>
            <a:off x="1741714" y="2220686"/>
            <a:ext cx="5660572" cy="1204692"/>
          </a:xfrm>
          <a:custGeom>
            <a:avLst/>
            <a:gdLst>
              <a:gd name="connsiteX0" fmla="*/ 0 w 5660572"/>
              <a:gd name="connsiteY0" fmla="*/ 14514 h 1204692"/>
              <a:gd name="connsiteX1" fmla="*/ 1407886 w 5660572"/>
              <a:gd name="connsiteY1" fmla="*/ 1204685 h 1204692"/>
              <a:gd name="connsiteX2" fmla="*/ 2815772 w 5660572"/>
              <a:gd name="connsiteY2" fmla="*/ 0 h 1204692"/>
              <a:gd name="connsiteX3" fmla="*/ 4267200 w 5660572"/>
              <a:gd name="connsiteY3" fmla="*/ 1204685 h 1204692"/>
              <a:gd name="connsiteX4" fmla="*/ 5660572 w 5660572"/>
              <a:gd name="connsiteY4" fmla="*/ 0 h 120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0572" h="1204692">
                <a:moveTo>
                  <a:pt x="0" y="14514"/>
                </a:moveTo>
                <a:cubicBezTo>
                  <a:pt x="469295" y="610809"/>
                  <a:pt x="938591" y="1207104"/>
                  <a:pt x="1407886" y="1204685"/>
                </a:cubicBezTo>
                <a:cubicBezTo>
                  <a:pt x="1877181" y="1202266"/>
                  <a:pt x="2339220" y="0"/>
                  <a:pt x="2815772" y="0"/>
                </a:cubicBezTo>
                <a:cubicBezTo>
                  <a:pt x="3292324" y="0"/>
                  <a:pt x="3793067" y="1204685"/>
                  <a:pt x="4267200" y="1204685"/>
                </a:cubicBezTo>
                <a:cubicBezTo>
                  <a:pt x="4741333" y="1204685"/>
                  <a:pt x="5411410" y="152400"/>
                  <a:pt x="5660572" y="0"/>
                </a:cubicBezTo>
              </a:path>
            </a:pathLst>
          </a:custGeom>
          <a:ln w="76200">
            <a:solidFill>
              <a:srgbClr val="1A3F6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1A3F6C"/>
              </a:solidFill>
            </a:endParaRPr>
          </a:p>
        </p:txBody>
      </p:sp>
      <p:grpSp>
        <p:nvGrpSpPr>
          <p:cNvPr id="10" name="组合 9"/>
          <p:cNvGrpSpPr/>
          <p:nvPr/>
        </p:nvGrpSpPr>
        <p:grpSpPr>
          <a:xfrm>
            <a:off x="1180871" y="1661152"/>
            <a:ext cx="1139038" cy="1139038"/>
            <a:chOff x="1180871" y="1661152"/>
            <a:chExt cx="1139038" cy="1139038"/>
          </a:xfrm>
        </p:grpSpPr>
        <p:grpSp>
          <p:nvGrpSpPr>
            <p:cNvPr id="110"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13" name="椭圆 1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4" name="TextBox 133"/>
            <p:cNvSpPr txBox="1"/>
            <p:nvPr/>
          </p:nvSpPr>
          <p:spPr>
            <a:xfrm>
              <a:off x="1459284" y="1876728"/>
              <a:ext cx="582211"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1</a:t>
              </a:r>
              <a:endParaRPr lang="zh-CN" altLang="en-US" sz="4000" dirty="0">
                <a:solidFill>
                  <a:srgbClr val="1A3F6C"/>
                </a:solidFill>
                <a:latin typeface="Watford DB" pitchFamily="2" charset="0"/>
                <a:ea typeface="造字工房劲黑（非商用）常规体" pitchFamily="50" charset="-122"/>
              </a:endParaRPr>
            </a:p>
          </p:txBody>
        </p:sp>
      </p:grpSp>
      <p:grpSp>
        <p:nvGrpSpPr>
          <p:cNvPr id="30" name="组合 29"/>
          <p:cNvGrpSpPr/>
          <p:nvPr/>
        </p:nvGrpSpPr>
        <p:grpSpPr>
          <a:xfrm>
            <a:off x="2591676" y="2836786"/>
            <a:ext cx="1139038" cy="1139038"/>
            <a:chOff x="2591676" y="2836786"/>
            <a:chExt cx="1139038" cy="1139038"/>
          </a:xfrm>
        </p:grpSpPr>
        <p:grpSp>
          <p:nvGrpSpPr>
            <p:cNvPr id="120" name="组合 119"/>
            <p:cNvGrpSpPr/>
            <p:nvPr/>
          </p:nvGrpSpPr>
          <p:grpSpPr>
            <a:xfrm>
              <a:off x="2591676" y="2836786"/>
              <a:ext cx="1139038" cy="1139038"/>
              <a:chOff x="304800" y="673100"/>
              <a:chExt cx="4000500" cy="4000500"/>
            </a:xfrm>
            <a:effectLst>
              <a:outerShdw blurRad="444500" dist="254000" dir="8100000" algn="tr" rotWithShape="0">
                <a:prstClr val="black">
                  <a:alpha val="50000"/>
                </a:prstClr>
              </a:outerShdw>
            </a:effectLst>
          </p:grpSpPr>
          <p:sp>
            <p:nvSpPr>
              <p:cNvPr id="122" name="同心圆 1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23" name="椭圆 12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5" name="TextBox 134"/>
            <p:cNvSpPr txBox="1"/>
            <p:nvPr/>
          </p:nvSpPr>
          <p:spPr>
            <a:xfrm>
              <a:off x="2870089" y="3052362"/>
              <a:ext cx="582211"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2</a:t>
              </a:r>
              <a:endParaRPr lang="zh-CN" altLang="en-US" sz="4000" dirty="0">
                <a:solidFill>
                  <a:srgbClr val="1A3F6C"/>
                </a:solidFill>
                <a:latin typeface="Watford DB" pitchFamily="2" charset="0"/>
                <a:ea typeface="造字工房劲黑（非商用）常规体" pitchFamily="50" charset="-122"/>
              </a:endParaRPr>
            </a:p>
          </p:txBody>
        </p:sp>
      </p:grpSp>
      <p:grpSp>
        <p:nvGrpSpPr>
          <p:cNvPr id="31" name="组合 30"/>
          <p:cNvGrpSpPr/>
          <p:nvPr/>
        </p:nvGrpSpPr>
        <p:grpSpPr>
          <a:xfrm>
            <a:off x="4002481" y="1661152"/>
            <a:ext cx="1139038" cy="1139038"/>
            <a:chOff x="4002481" y="1661152"/>
            <a:chExt cx="1139038" cy="1139038"/>
          </a:xfrm>
        </p:grpSpPr>
        <p:grpSp>
          <p:nvGrpSpPr>
            <p:cNvPr id="130" name="组合 129"/>
            <p:cNvGrpSpPr/>
            <p:nvPr/>
          </p:nvGrpSpPr>
          <p:grpSpPr>
            <a:xfrm>
              <a:off x="4002481" y="1661152"/>
              <a:ext cx="1139038" cy="1139038"/>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33" name="椭圆 1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6" name="TextBox 135"/>
            <p:cNvSpPr txBox="1"/>
            <p:nvPr/>
          </p:nvSpPr>
          <p:spPr>
            <a:xfrm>
              <a:off x="4280894" y="1876728"/>
              <a:ext cx="582211"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3</a:t>
              </a:r>
              <a:endParaRPr lang="zh-CN" altLang="en-US" sz="4000" dirty="0">
                <a:solidFill>
                  <a:srgbClr val="1A3F6C"/>
                </a:solidFill>
                <a:latin typeface="Watford DB" pitchFamily="2" charset="0"/>
                <a:ea typeface="造字工房劲黑（非商用）常规体" pitchFamily="50" charset="-122"/>
              </a:endParaRPr>
            </a:p>
          </p:txBody>
        </p:sp>
      </p:grpSp>
      <p:grpSp>
        <p:nvGrpSpPr>
          <p:cNvPr id="32" name="组合 31"/>
          <p:cNvGrpSpPr/>
          <p:nvPr/>
        </p:nvGrpSpPr>
        <p:grpSpPr>
          <a:xfrm>
            <a:off x="5413286" y="2836786"/>
            <a:ext cx="1139038" cy="1139038"/>
            <a:chOff x="5413286" y="2836786"/>
            <a:chExt cx="1139038" cy="1139038"/>
          </a:xfrm>
        </p:grpSpPr>
        <p:grpSp>
          <p:nvGrpSpPr>
            <p:cNvPr id="115" name="组合 114"/>
            <p:cNvGrpSpPr/>
            <p:nvPr/>
          </p:nvGrpSpPr>
          <p:grpSpPr>
            <a:xfrm>
              <a:off x="5413286" y="2836786"/>
              <a:ext cx="1139038" cy="1139038"/>
              <a:chOff x="304800" y="673100"/>
              <a:chExt cx="4000500" cy="4000500"/>
            </a:xfrm>
            <a:effectLst>
              <a:outerShdw blurRad="444500" dist="254000" dir="8100000" algn="tr" rotWithShape="0">
                <a:prstClr val="black">
                  <a:alpha val="50000"/>
                </a:prstClr>
              </a:outerShdw>
            </a:effectLst>
          </p:grpSpPr>
          <p:sp>
            <p:nvSpPr>
              <p:cNvPr id="117" name="同心圆 1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18" name="椭圆 1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7" name="TextBox 136"/>
            <p:cNvSpPr txBox="1"/>
            <p:nvPr/>
          </p:nvSpPr>
          <p:spPr>
            <a:xfrm>
              <a:off x="5691699" y="3052362"/>
              <a:ext cx="582211"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4</a:t>
              </a:r>
              <a:endParaRPr lang="zh-CN" altLang="en-US" sz="4000" dirty="0">
                <a:solidFill>
                  <a:srgbClr val="1A3F6C"/>
                </a:solidFill>
                <a:latin typeface="Watford DB" pitchFamily="2" charset="0"/>
                <a:ea typeface="造字工房劲黑（非商用）常规体" pitchFamily="50" charset="-122"/>
              </a:endParaRPr>
            </a:p>
          </p:txBody>
        </p:sp>
      </p:grpSp>
      <p:grpSp>
        <p:nvGrpSpPr>
          <p:cNvPr id="33" name="组合 32"/>
          <p:cNvGrpSpPr/>
          <p:nvPr/>
        </p:nvGrpSpPr>
        <p:grpSpPr>
          <a:xfrm>
            <a:off x="6824091" y="1661152"/>
            <a:ext cx="1139038" cy="1139038"/>
            <a:chOff x="6824091" y="1661152"/>
            <a:chExt cx="1139038" cy="1139038"/>
          </a:xfrm>
        </p:grpSpPr>
        <p:grpSp>
          <p:nvGrpSpPr>
            <p:cNvPr id="125" name="组合 124"/>
            <p:cNvGrpSpPr/>
            <p:nvPr/>
          </p:nvGrpSpPr>
          <p:grpSpPr>
            <a:xfrm>
              <a:off x="6824091" y="1661152"/>
              <a:ext cx="1139038" cy="1139038"/>
              <a:chOff x="304800" y="673100"/>
              <a:chExt cx="4000500" cy="4000500"/>
            </a:xfrm>
            <a:effectLst>
              <a:outerShdw blurRad="444500" dist="254000" dir="8100000" algn="tr" rotWithShape="0">
                <a:prstClr val="black">
                  <a:alpha val="50000"/>
                </a:prstClr>
              </a:outerShdw>
            </a:effectLst>
          </p:grpSpPr>
          <p:sp>
            <p:nvSpPr>
              <p:cNvPr id="127" name="同心圆 1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28" name="椭圆 1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42" name="TextBox 141"/>
            <p:cNvSpPr txBox="1"/>
            <p:nvPr/>
          </p:nvSpPr>
          <p:spPr>
            <a:xfrm>
              <a:off x="7102504" y="1876728"/>
              <a:ext cx="582211"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5</a:t>
              </a:r>
              <a:endParaRPr lang="zh-CN" altLang="en-US" sz="4000" dirty="0">
                <a:solidFill>
                  <a:srgbClr val="1A3F6C"/>
                </a:solidFill>
                <a:latin typeface="Watford DB" pitchFamily="2" charset="0"/>
                <a:ea typeface="造字工房劲黑（非商用）常规体" pitchFamily="50" charset="-122"/>
              </a:endParaRPr>
            </a:p>
          </p:txBody>
        </p:sp>
      </p:grpSp>
      <p:sp>
        <p:nvSpPr>
          <p:cNvPr id="149" name="TextBox 148"/>
          <p:cNvSpPr txBox="1"/>
          <p:nvPr/>
        </p:nvSpPr>
        <p:spPr>
          <a:xfrm>
            <a:off x="180875" y="1165930"/>
            <a:ext cx="3096873" cy="400110"/>
          </a:xfrm>
          <a:prstGeom prst="rect">
            <a:avLst/>
          </a:prstGeom>
          <a:noFill/>
        </p:spPr>
        <p:txBody>
          <a:bodyPr wrap="none" rtlCol="0">
            <a:spAutoFit/>
          </a:bodyPr>
          <a:lstStyle/>
          <a:p>
            <a:pPr algn="ctr"/>
            <a:r>
              <a:rPr lang="kk-KZ" altLang="zh-CN" sz="2000" dirty="0">
                <a:solidFill>
                  <a:srgbClr val="C00000"/>
                </a:solidFill>
                <a:latin typeface="Times New Roman" panose="02020603050405020304" pitchFamily="18" charset="0"/>
                <a:ea typeface="Kozuka Gothic Pro R" pitchFamily="34" charset="-128"/>
                <a:cs typeface="Times New Roman" panose="02020603050405020304" pitchFamily="18" charset="0"/>
              </a:rPr>
              <a:t>Антиплагиат дегеніміз не?</a:t>
            </a:r>
            <a:endParaRPr lang="en-US" altLang="zh-CN" sz="2000" dirty="0">
              <a:solidFill>
                <a:srgbClr val="C00000"/>
              </a:solidFill>
              <a:latin typeface="Times New Roman" panose="02020603050405020304" pitchFamily="18" charset="0"/>
              <a:ea typeface="Kozuka Gothic Pro R" pitchFamily="34" charset="-128"/>
              <a:cs typeface="Times New Roman" panose="02020603050405020304" pitchFamily="18" charset="0"/>
            </a:endParaRPr>
          </a:p>
        </p:txBody>
      </p:sp>
      <p:sp>
        <p:nvSpPr>
          <p:cNvPr id="150" name="TextBox 149"/>
          <p:cNvSpPr txBox="1"/>
          <p:nvPr/>
        </p:nvSpPr>
        <p:spPr>
          <a:xfrm>
            <a:off x="3277748" y="627814"/>
            <a:ext cx="2684044" cy="1015663"/>
          </a:xfrm>
          <a:prstGeom prst="rect">
            <a:avLst/>
          </a:prstGeom>
          <a:noFill/>
        </p:spPr>
        <p:txBody>
          <a:bodyPr wrap="square" rtlCol="0">
            <a:spAutoFit/>
          </a:bodyPr>
          <a:lstStyle/>
          <a:p>
            <a:pPr algn="ctr"/>
            <a:r>
              <a:rPr lang="kk-KZ" altLang="zh-CN" sz="2000" dirty="0">
                <a:solidFill>
                  <a:srgbClr val="C00000"/>
                </a:solidFill>
                <a:latin typeface="Times New Roman" panose="02020603050405020304" pitchFamily="18" charset="0"/>
                <a:ea typeface="Kozuka Gothic Pro R" pitchFamily="34" charset="-128"/>
                <a:cs typeface="Times New Roman" panose="02020603050405020304" pitchFamily="18" charset="0"/>
              </a:rPr>
              <a:t>Антиплагиат жүйесінің қазіргі проблемалары</a:t>
            </a:r>
            <a:endParaRPr lang="en-US" altLang="zh-CN" sz="2000" dirty="0">
              <a:solidFill>
                <a:srgbClr val="C00000"/>
              </a:solidFill>
              <a:latin typeface="Times New Roman" panose="02020603050405020304" pitchFamily="18" charset="0"/>
              <a:ea typeface="Kozuka Gothic Pro R" pitchFamily="34" charset="-128"/>
              <a:cs typeface="Times New Roman" panose="02020603050405020304" pitchFamily="18" charset="0"/>
            </a:endParaRPr>
          </a:p>
        </p:txBody>
      </p:sp>
      <p:sp>
        <p:nvSpPr>
          <p:cNvPr id="151" name="TextBox 150"/>
          <p:cNvSpPr txBox="1"/>
          <p:nvPr/>
        </p:nvSpPr>
        <p:spPr>
          <a:xfrm>
            <a:off x="4877906" y="3984684"/>
            <a:ext cx="2209795" cy="1323439"/>
          </a:xfrm>
          <a:prstGeom prst="rect">
            <a:avLst/>
          </a:prstGeom>
          <a:noFill/>
        </p:spPr>
        <p:txBody>
          <a:bodyPr wrap="square" rtlCol="0">
            <a:spAutoFit/>
          </a:bodyPr>
          <a:lstStyle/>
          <a:p>
            <a:pPr algn="ctr"/>
            <a:r>
              <a:rPr lang="kk-KZ" altLang="zh-CN" sz="2000" dirty="0">
                <a:solidFill>
                  <a:srgbClr val="C00000"/>
                </a:solidFill>
                <a:latin typeface="Times New Roman" panose="02020603050405020304" pitchFamily="18" charset="0"/>
                <a:ea typeface="Kozuka Gothic Pro R" pitchFamily="34" charset="-128"/>
                <a:cs typeface="Times New Roman" panose="02020603050405020304" pitchFamily="18" charset="0"/>
              </a:rPr>
              <a:t>Студенттердің антиплагиат жүйесінен өту жолдары</a:t>
            </a:r>
            <a:endParaRPr lang="en-US" altLang="zh-CN" sz="2000" dirty="0">
              <a:solidFill>
                <a:srgbClr val="C00000"/>
              </a:solidFill>
              <a:latin typeface="Times New Roman" panose="02020603050405020304" pitchFamily="18" charset="0"/>
              <a:ea typeface="Kozuka Gothic Pro R" pitchFamily="34" charset="-128"/>
              <a:cs typeface="Times New Roman" panose="02020603050405020304" pitchFamily="18" charset="0"/>
            </a:endParaRPr>
          </a:p>
        </p:txBody>
      </p:sp>
      <p:sp>
        <p:nvSpPr>
          <p:cNvPr id="152" name="TextBox 151"/>
          <p:cNvSpPr txBox="1"/>
          <p:nvPr/>
        </p:nvSpPr>
        <p:spPr>
          <a:xfrm>
            <a:off x="5808031" y="924818"/>
            <a:ext cx="3112963" cy="707886"/>
          </a:xfrm>
          <a:prstGeom prst="rect">
            <a:avLst/>
          </a:prstGeom>
          <a:noFill/>
        </p:spPr>
        <p:txBody>
          <a:bodyPr wrap="square" rtlCol="0">
            <a:spAutoFit/>
          </a:bodyPr>
          <a:lstStyle/>
          <a:p>
            <a:pPr algn="ctr"/>
            <a:r>
              <a:rPr lang="kk-KZ" altLang="zh-CN" sz="2000" dirty="0">
                <a:solidFill>
                  <a:srgbClr val="C00000"/>
                </a:solidFill>
                <a:latin typeface="Times New Roman" panose="02020603050405020304" pitchFamily="18" charset="0"/>
                <a:ea typeface="Kozuka Gothic Pro R" pitchFamily="34" charset="-128"/>
                <a:cs typeface="Times New Roman" panose="02020603050405020304" pitchFamily="18" charset="0"/>
              </a:rPr>
              <a:t>Антиплагиат жүйесінің артықшылықтары</a:t>
            </a:r>
            <a:endParaRPr lang="en-US" altLang="zh-CN" sz="2000" dirty="0">
              <a:solidFill>
                <a:srgbClr val="C00000"/>
              </a:solidFill>
              <a:latin typeface="Times New Roman" panose="02020603050405020304" pitchFamily="18" charset="0"/>
              <a:ea typeface="Kozuka Gothic Pro R" pitchFamily="34" charset="-128"/>
              <a:cs typeface="Times New Roman" panose="02020603050405020304" pitchFamily="18" charset="0"/>
            </a:endParaRPr>
          </a:p>
        </p:txBody>
      </p:sp>
      <p:sp>
        <p:nvSpPr>
          <p:cNvPr id="153" name="TextBox 152"/>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426585595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300"/>
                                        <p:tgtEl>
                                          <p:spTgt spid="95"/>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wipe(down)">
                                      <p:cBhvr>
                                        <p:cTn id="11" dur="300"/>
                                        <p:tgtEl>
                                          <p:spTgt spid="105"/>
                                        </p:tgtEl>
                                      </p:cBhvr>
                                    </p:animEffect>
                                  </p:childTnLst>
                                </p:cTn>
                              </p:par>
                              <p:par>
                                <p:cTn id="12" presetID="12" presetClass="entr" presetSubtype="8" fill="hold" nodeType="withEffect">
                                  <p:stCondLst>
                                    <p:cond delay="0"/>
                                  </p:stCondLst>
                                  <p:childTnLst>
                                    <p:set>
                                      <p:cBhvr>
                                        <p:cTn id="13" dur="1" fill="hold">
                                          <p:stCondLst>
                                            <p:cond delay="0"/>
                                          </p:stCondLst>
                                        </p:cTn>
                                        <p:tgtEl>
                                          <p:spTgt spid="108"/>
                                        </p:tgtEl>
                                        <p:attrNameLst>
                                          <p:attrName>style.visibility</p:attrName>
                                        </p:attrNameLst>
                                      </p:cBhvr>
                                      <p:to>
                                        <p:strVal val="visible"/>
                                      </p:to>
                                    </p:set>
                                    <p:anim calcmode="lin" valueType="num">
                                      <p:cBhvr additive="base">
                                        <p:cTn id="14" dur="500"/>
                                        <p:tgtEl>
                                          <p:spTgt spid="108"/>
                                        </p:tgtEl>
                                        <p:attrNameLst>
                                          <p:attrName>ppt_x</p:attrName>
                                        </p:attrNameLst>
                                      </p:cBhvr>
                                      <p:tavLst>
                                        <p:tav tm="0">
                                          <p:val>
                                            <p:strVal val="#ppt_x-#ppt_w*1.125000"/>
                                          </p:val>
                                        </p:tav>
                                        <p:tav tm="100000">
                                          <p:val>
                                            <p:strVal val="#ppt_x"/>
                                          </p:val>
                                        </p:tav>
                                      </p:tavLst>
                                    </p:anim>
                                    <p:animEffect transition="in" filter="wipe(right)">
                                      <p:cBhvr>
                                        <p:cTn id="15" dur="500"/>
                                        <p:tgtEl>
                                          <p:spTgt spid="108"/>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107"/>
                                        </p:tgtEl>
                                        <p:attrNameLst>
                                          <p:attrName>style.visibility</p:attrName>
                                        </p:attrNameLst>
                                      </p:cBhvr>
                                      <p:to>
                                        <p:strVal val="visible"/>
                                      </p:to>
                                    </p:set>
                                    <p:anim calcmode="lin" valueType="num">
                                      <p:cBhvr additive="base">
                                        <p:cTn id="18" dur="500"/>
                                        <p:tgtEl>
                                          <p:spTgt spid="107"/>
                                        </p:tgtEl>
                                        <p:attrNameLst>
                                          <p:attrName>ppt_x</p:attrName>
                                        </p:attrNameLst>
                                      </p:cBhvr>
                                      <p:tavLst>
                                        <p:tav tm="0">
                                          <p:val>
                                            <p:strVal val="#ppt_x-#ppt_w*1.125000"/>
                                          </p:val>
                                        </p:tav>
                                        <p:tav tm="100000">
                                          <p:val>
                                            <p:strVal val="#ppt_x"/>
                                          </p:val>
                                        </p:tav>
                                      </p:tavLst>
                                    </p:anim>
                                    <p:animEffect transition="in" filter="wipe(right)">
                                      <p:cBhvr>
                                        <p:cTn id="19" dur="500"/>
                                        <p:tgtEl>
                                          <p:spTgt spid="107"/>
                                        </p:tgtEl>
                                      </p:cBhvr>
                                    </p:animEffect>
                                  </p:childTnLst>
                                </p:cTn>
                              </p:par>
                            </p:childTnLst>
                          </p:cTn>
                        </p:par>
                        <p:par>
                          <p:cTn id="20" fill="hold">
                            <p:stCondLst>
                              <p:cond delay="800"/>
                            </p:stCondLst>
                            <p:childTnLst>
                              <p:par>
                                <p:cTn id="21" presetID="53" presetClass="entr" presetSubtype="16"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1300"/>
                            </p:stCondLst>
                            <p:childTnLst>
                              <p:par>
                                <p:cTn id="27" presetID="22" presetClass="entr" presetSubtype="8"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left)">
                                      <p:cBhvr>
                                        <p:cTn id="29" dur="3000"/>
                                        <p:tgtEl>
                                          <p:spTgt spid="35"/>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149"/>
                                        </p:tgtEl>
                                        <p:attrNameLst>
                                          <p:attrName>style.visibility</p:attrName>
                                        </p:attrNameLst>
                                      </p:cBhvr>
                                      <p:to>
                                        <p:strVal val="visible"/>
                                      </p:to>
                                    </p:set>
                                    <p:anim calcmode="lin" valueType="num">
                                      <p:cBhvr additive="base">
                                        <p:cTn id="32" dur="500"/>
                                        <p:tgtEl>
                                          <p:spTgt spid="149"/>
                                        </p:tgtEl>
                                        <p:attrNameLst>
                                          <p:attrName>ppt_y</p:attrName>
                                        </p:attrNameLst>
                                      </p:cBhvr>
                                      <p:tavLst>
                                        <p:tav tm="0">
                                          <p:val>
                                            <p:strVal val="#ppt_y+#ppt_h*1.125000"/>
                                          </p:val>
                                        </p:tav>
                                        <p:tav tm="100000">
                                          <p:val>
                                            <p:strVal val="#ppt_y"/>
                                          </p:val>
                                        </p:tav>
                                      </p:tavLst>
                                    </p:anim>
                                    <p:animEffect transition="in" filter="wipe(up)">
                                      <p:cBhvr>
                                        <p:cTn id="33" dur="500"/>
                                        <p:tgtEl>
                                          <p:spTgt spid="149"/>
                                        </p:tgtEl>
                                      </p:cBhvr>
                                    </p:animEffect>
                                  </p:childTnLst>
                                </p:cTn>
                              </p:par>
                              <p:par>
                                <p:cTn id="34" presetID="53" presetClass="entr" presetSubtype="16" fill="hold" nodeType="withEffect">
                                  <p:stCondLst>
                                    <p:cond delay="800"/>
                                  </p:stCondLst>
                                  <p:childTnLst>
                                    <p:set>
                                      <p:cBhvr>
                                        <p:cTn id="35" dur="1" fill="hold">
                                          <p:stCondLst>
                                            <p:cond delay="0"/>
                                          </p:stCondLst>
                                        </p:cTn>
                                        <p:tgtEl>
                                          <p:spTgt spid="30"/>
                                        </p:tgtEl>
                                        <p:attrNameLst>
                                          <p:attrName>style.visibility</p:attrName>
                                        </p:attrNameLst>
                                      </p:cBhvr>
                                      <p:to>
                                        <p:strVal val="visible"/>
                                      </p:to>
                                    </p:set>
                                    <p:anim calcmode="lin" valueType="num">
                                      <p:cBhvr>
                                        <p:cTn id="36" dur="500" fill="hold"/>
                                        <p:tgtEl>
                                          <p:spTgt spid="30"/>
                                        </p:tgtEl>
                                        <p:attrNameLst>
                                          <p:attrName>ppt_w</p:attrName>
                                        </p:attrNameLst>
                                      </p:cBhvr>
                                      <p:tavLst>
                                        <p:tav tm="0">
                                          <p:val>
                                            <p:fltVal val="0"/>
                                          </p:val>
                                        </p:tav>
                                        <p:tav tm="100000">
                                          <p:val>
                                            <p:strVal val="#ppt_w"/>
                                          </p:val>
                                        </p:tav>
                                      </p:tavLst>
                                    </p:anim>
                                    <p:anim calcmode="lin" valueType="num">
                                      <p:cBhvr>
                                        <p:cTn id="37" dur="500" fill="hold"/>
                                        <p:tgtEl>
                                          <p:spTgt spid="30"/>
                                        </p:tgtEl>
                                        <p:attrNameLst>
                                          <p:attrName>ppt_h</p:attrName>
                                        </p:attrNameLst>
                                      </p:cBhvr>
                                      <p:tavLst>
                                        <p:tav tm="0">
                                          <p:val>
                                            <p:fltVal val="0"/>
                                          </p:val>
                                        </p:tav>
                                        <p:tav tm="100000">
                                          <p:val>
                                            <p:strVal val="#ppt_h"/>
                                          </p:val>
                                        </p:tav>
                                      </p:tavLst>
                                    </p:anim>
                                    <p:animEffect transition="in" filter="fade">
                                      <p:cBhvr>
                                        <p:cTn id="38" dur="500"/>
                                        <p:tgtEl>
                                          <p:spTgt spid="30"/>
                                        </p:tgtEl>
                                      </p:cBhvr>
                                    </p:animEffect>
                                  </p:childTnLst>
                                </p:cTn>
                              </p:par>
                              <p:par>
                                <p:cTn id="39" presetID="12" presetClass="entr" presetSubtype="1" fill="hold" grpId="0" nodeType="withEffect">
                                  <p:stCondLst>
                                    <p:cond delay="1300"/>
                                  </p:stCondLst>
                                  <p:childTnLst>
                                    <p:set>
                                      <p:cBhvr>
                                        <p:cTn id="40" dur="1" fill="hold">
                                          <p:stCondLst>
                                            <p:cond delay="0"/>
                                          </p:stCondLst>
                                        </p:cTn>
                                        <p:tgtEl>
                                          <p:spTgt spid="150"/>
                                        </p:tgtEl>
                                        <p:attrNameLst>
                                          <p:attrName>style.visibility</p:attrName>
                                        </p:attrNameLst>
                                      </p:cBhvr>
                                      <p:to>
                                        <p:strVal val="visible"/>
                                      </p:to>
                                    </p:set>
                                    <p:anim calcmode="lin" valueType="num">
                                      <p:cBhvr additive="base">
                                        <p:cTn id="41" dur="500"/>
                                        <p:tgtEl>
                                          <p:spTgt spid="150"/>
                                        </p:tgtEl>
                                        <p:attrNameLst>
                                          <p:attrName>ppt_y</p:attrName>
                                        </p:attrNameLst>
                                      </p:cBhvr>
                                      <p:tavLst>
                                        <p:tav tm="0">
                                          <p:val>
                                            <p:strVal val="#ppt_y-#ppt_h*1.125000"/>
                                          </p:val>
                                        </p:tav>
                                        <p:tav tm="100000">
                                          <p:val>
                                            <p:strVal val="#ppt_y"/>
                                          </p:val>
                                        </p:tav>
                                      </p:tavLst>
                                    </p:anim>
                                    <p:animEffect transition="in" filter="wipe(down)">
                                      <p:cBhvr>
                                        <p:cTn id="42" dur="500"/>
                                        <p:tgtEl>
                                          <p:spTgt spid="150"/>
                                        </p:tgtEl>
                                      </p:cBhvr>
                                    </p:animEffect>
                                  </p:childTnLst>
                                </p:cTn>
                              </p:par>
                              <p:par>
                                <p:cTn id="43" presetID="53" presetClass="entr" presetSubtype="16" fill="hold" nodeType="withEffect">
                                  <p:stCondLst>
                                    <p:cond delay="1400"/>
                                  </p:stCondLst>
                                  <p:childTnLst>
                                    <p:set>
                                      <p:cBhvr>
                                        <p:cTn id="44" dur="1" fill="hold">
                                          <p:stCondLst>
                                            <p:cond delay="0"/>
                                          </p:stCondLst>
                                        </p:cTn>
                                        <p:tgtEl>
                                          <p:spTgt spid="31"/>
                                        </p:tgtEl>
                                        <p:attrNameLst>
                                          <p:attrName>style.visibility</p:attrName>
                                        </p:attrNameLst>
                                      </p:cBhvr>
                                      <p:to>
                                        <p:strVal val="visible"/>
                                      </p:to>
                                    </p:set>
                                    <p:anim calcmode="lin" valueType="num">
                                      <p:cBhvr>
                                        <p:cTn id="45" dur="500" fill="hold"/>
                                        <p:tgtEl>
                                          <p:spTgt spid="31"/>
                                        </p:tgtEl>
                                        <p:attrNameLst>
                                          <p:attrName>ppt_w</p:attrName>
                                        </p:attrNameLst>
                                      </p:cBhvr>
                                      <p:tavLst>
                                        <p:tav tm="0">
                                          <p:val>
                                            <p:fltVal val="0"/>
                                          </p:val>
                                        </p:tav>
                                        <p:tav tm="100000">
                                          <p:val>
                                            <p:strVal val="#ppt_w"/>
                                          </p:val>
                                        </p:tav>
                                      </p:tavLst>
                                    </p:anim>
                                    <p:anim calcmode="lin" valueType="num">
                                      <p:cBhvr>
                                        <p:cTn id="46" dur="500" fill="hold"/>
                                        <p:tgtEl>
                                          <p:spTgt spid="31"/>
                                        </p:tgtEl>
                                        <p:attrNameLst>
                                          <p:attrName>ppt_h</p:attrName>
                                        </p:attrNameLst>
                                      </p:cBhvr>
                                      <p:tavLst>
                                        <p:tav tm="0">
                                          <p:val>
                                            <p:fltVal val="0"/>
                                          </p:val>
                                        </p:tav>
                                        <p:tav tm="100000">
                                          <p:val>
                                            <p:strVal val="#ppt_h"/>
                                          </p:val>
                                        </p:tav>
                                      </p:tavLst>
                                    </p:anim>
                                    <p:animEffect transition="in" filter="fade">
                                      <p:cBhvr>
                                        <p:cTn id="47" dur="500"/>
                                        <p:tgtEl>
                                          <p:spTgt spid="31"/>
                                        </p:tgtEl>
                                      </p:cBhvr>
                                    </p:animEffect>
                                  </p:childTnLst>
                                </p:cTn>
                              </p:par>
                              <p:par>
                                <p:cTn id="48" presetID="12" presetClass="entr" presetSubtype="4" fill="hold" grpId="0" nodeType="withEffect">
                                  <p:stCondLst>
                                    <p:cond delay="1900"/>
                                  </p:stCondLst>
                                  <p:childTnLst>
                                    <p:set>
                                      <p:cBhvr>
                                        <p:cTn id="49" dur="1" fill="hold">
                                          <p:stCondLst>
                                            <p:cond delay="0"/>
                                          </p:stCondLst>
                                        </p:cTn>
                                        <p:tgtEl>
                                          <p:spTgt spid="102"/>
                                        </p:tgtEl>
                                        <p:attrNameLst>
                                          <p:attrName>style.visibility</p:attrName>
                                        </p:attrNameLst>
                                      </p:cBhvr>
                                      <p:to>
                                        <p:strVal val="visible"/>
                                      </p:to>
                                    </p:set>
                                    <p:anim calcmode="lin" valueType="num">
                                      <p:cBhvr additive="base">
                                        <p:cTn id="50" dur="500"/>
                                        <p:tgtEl>
                                          <p:spTgt spid="102"/>
                                        </p:tgtEl>
                                        <p:attrNameLst>
                                          <p:attrName>ppt_y</p:attrName>
                                        </p:attrNameLst>
                                      </p:cBhvr>
                                      <p:tavLst>
                                        <p:tav tm="0">
                                          <p:val>
                                            <p:strVal val="#ppt_y+#ppt_h*1.125000"/>
                                          </p:val>
                                        </p:tav>
                                        <p:tav tm="100000">
                                          <p:val>
                                            <p:strVal val="#ppt_y"/>
                                          </p:val>
                                        </p:tav>
                                      </p:tavLst>
                                    </p:anim>
                                    <p:animEffect transition="in" filter="wipe(up)">
                                      <p:cBhvr>
                                        <p:cTn id="51" dur="500"/>
                                        <p:tgtEl>
                                          <p:spTgt spid="102"/>
                                        </p:tgtEl>
                                      </p:cBhvr>
                                    </p:animEffect>
                                  </p:childTnLst>
                                </p:cTn>
                              </p:par>
                              <p:par>
                                <p:cTn id="52" presetID="53" presetClass="entr" presetSubtype="16" fill="hold" nodeType="withEffect">
                                  <p:stCondLst>
                                    <p:cond delay="2200"/>
                                  </p:stCondLst>
                                  <p:childTnLst>
                                    <p:set>
                                      <p:cBhvr>
                                        <p:cTn id="53" dur="1" fill="hold">
                                          <p:stCondLst>
                                            <p:cond delay="0"/>
                                          </p:stCondLst>
                                        </p:cTn>
                                        <p:tgtEl>
                                          <p:spTgt spid="32"/>
                                        </p:tgtEl>
                                        <p:attrNameLst>
                                          <p:attrName>style.visibility</p:attrName>
                                        </p:attrNameLst>
                                      </p:cBhvr>
                                      <p:to>
                                        <p:strVal val="visible"/>
                                      </p:to>
                                    </p:set>
                                    <p:anim calcmode="lin" valueType="num">
                                      <p:cBhvr>
                                        <p:cTn id="54" dur="500" fill="hold"/>
                                        <p:tgtEl>
                                          <p:spTgt spid="32"/>
                                        </p:tgtEl>
                                        <p:attrNameLst>
                                          <p:attrName>ppt_w</p:attrName>
                                        </p:attrNameLst>
                                      </p:cBhvr>
                                      <p:tavLst>
                                        <p:tav tm="0">
                                          <p:val>
                                            <p:fltVal val="0"/>
                                          </p:val>
                                        </p:tav>
                                        <p:tav tm="100000">
                                          <p:val>
                                            <p:strVal val="#ppt_w"/>
                                          </p:val>
                                        </p:tav>
                                      </p:tavLst>
                                    </p:anim>
                                    <p:anim calcmode="lin" valueType="num">
                                      <p:cBhvr>
                                        <p:cTn id="55" dur="500" fill="hold"/>
                                        <p:tgtEl>
                                          <p:spTgt spid="32"/>
                                        </p:tgtEl>
                                        <p:attrNameLst>
                                          <p:attrName>ppt_h</p:attrName>
                                        </p:attrNameLst>
                                      </p:cBhvr>
                                      <p:tavLst>
                                        <p:tav tm="0">
                                          <p:val>
                                            <p:fltVal val="0"/>
                                          </p:val>
                                        </p:tav>
                                        <p:tav tm="100000">
                                          <p:val>
                                            <p:strVal val="#ppt_h"/>
                                          </p:val>
                                        </p:tav>
                                      </p:tavLst>
                                    </p:anim>
                                    <p:animEffect transition="in" filter="fade">
                                      <p:cBhvr>
                                        <p:cTn id="56" dur="500"/>
                                        <p:tgtEl>
                                          <p:spTgt spid="32"/>
                                        </p:tgtEl>
                                      </p:cBhvr>
                                    </p:animEffect>
                                  </p:childTnLst>
                                </p:cTn>
                              </p:par>
                              <p:par>
                                <p:cTn id="57" presetID="12" presetClass="entr" presetSubtype="1" fill="hold" grpId="0" nodeType="withEffect">
                                  <p:stCondLst>
                                    <p:cond delay="2700"/>
                                  </p:stCondLst>
                                  <p:childTnLst>
                                    <p:set>
                                      <p:cBhvr>
                                        <p:cTn id="58" dur="1" fill="hold">
                                          <p:stCondLst>
                                            <p:cond delay="0"/>
                                          </p:stCondLst>
                                        </p:cTn>
                                        <p:tgtEl>
                                          <p:spTgt spid="151"/>
                                        </p:tgtEl>
                                        <p:attrNameLst>
                                          <p:attrName>style.visibility</p:attrName>
                                        </p:attrNameLst>
                                      </p:cBhvr>
                                      <p:to>
                                        <p:strVal val="visible"/>
                                      </p:to>
                                    </p:set>
                                    <p:anim calcmode="lin" valueType="num">
                                      <p:cBhvr additive="base">
                                        <p:cTn id="59" dur="500"/>
                                        <p:tgtEl>
                                          <p:spTgt spid="151"/>
                                        </p:tgtEl>
                                        <p:attrNameLst>
                                          <p:attrName>ppt_y</p:attrName>
                                        </p:attrNameLst>
                                      </p:cBhvr>
                                      <p:tavLst>
                                        <p:tav tm="0">
                                          <p:val>
                                            <p:strVal val="#ppt_y-#ppt_h*1.125000"/>
                                          </p:val>
                                        </p:tav>
                                        <p:tav tm="100000">
                                          <p:val>
                                            <p:strVal val="#ppt_y"/>
                                          </p:val>
                                        </p:tav>
                                      </p:tavLst>
                                    </p:anim>
                                    <p:animEffect transition="in" filter="wipe(down)">
                                      <p:cBhvr>
                                        <p:cTn id="60" dur="500"/>
                                        <p:tgtEl>
                                          <p:spTgt spid="151"/>
                                        </p:tgtEl>
                                      </p:cBhvr>
                                    </p:animEffect>
                                  </p:childTnLst>
                                </p:cTn>
                              </p:par>
                              <p:par>
                                <p:cTn id="61" presetID="53" presetClass="entr" presetSubtype="16" fill="hold" nodeType="withEffect">
                                  <p:stCondLst>
                                    <p:cond delay="2800"/>
                                  </p:stCondLst>
                                  <p:childTnLst>
                                    <p:set>
                                      <p:cBhvr>
                                        <p:cTn id="62" dur="1" fill="hold">
                                          <p:stCondLst>
                                            <p:cond delay="0"/>
                                          </p:stCondLst>
                                        </p:cTn>
                                        <p:tgtEl>
                                          <p:spTgt spid="33"/>
                                        </p:tgtEl>
                                        <p:attrNameLst>
                                          <p:attrName>style.visibility</p:attrName>
                                        </p:attrNameLst>
                                      </p:cBhvr>
                                      <p:to>
                                        <p:strVal val="visible"/>
                                      </p:to>
                                    </p:set>
                                    <p:anim calcmode="lin" valueType="num">
                                      <p:cBhvr>
                                        <p:cTn id="63" dur="500" fill="hold"/>
                                        <p:tgtEl>
                                          <p:spTgt spid="33"/>
                                        </p:tgtEl>
                                        <p:attrNameLst>
                                          <p:attrName>ppt_w</p:attrName>
                                        </p:attrNameLst>
                                      </p:cBhvr>
                                      <p:tavLst>
                                        <p:tav tm="0">
                                          <p:val>
                                            <p:fltVal val="0"/>
                                          </p:val>
                                        </p:tav>
                                        <p:tav tm="100000">
                                          <p:val>
                                            <p:strVal val="#ppt_w"/>
                                          </p:val>
                                        </p:tav>
                                      </p:tavLst>
                                    </p:anim>
                                    <p:anim calcmode="lin" valueType="num">
                                      <p:cBhvr>
                                        <p:cTn id="64" dur="500" fill="hold"/>
                                        <p:tgtEl>
                                          <p:spTgt spid="33"/>
                                        </p:tgtEl>
                                        <p:attrNameLst>
                                          <p:attrName>ppt_h</p:attrName>
                                        </p:attrNameLst>
                                      </p:cBhvr>
                                      <p:tavLst>
                                        <p:tav tm="0">
                                          <p:val>
                                            <p:fltVal val="0"/>
                                          </p:val>
                                        </p:tav>
                                        <p:tav tm="100000">
                                          <p:val>
                                            <p:strVal val="#ppt_h"/>
                                          </p:val>
                                        </p:tav>
                                      </p:tavLst>
                                    </p:anim>
                                    <p:animEffect transition="in" filter="fade">
                                      <p:cBhvr>
                                        <p:cTn id="65" dur="500"/>
                                        <p:tgtEl>
                                          <p:spTgt spid="33"/>
                                        </p:tgtEl>
                                      </p:cBhvr>
                                    </p:animEffect>
                                  </p:childTnLst>
                                </p:cTn>
                              </p:par>
                              <p:par>
                                <p:cTn id="66" presetID="12" presetClass="entr" presetSubtype="4" fill="hold" grpId="0" nodeType="withEffect">
                                  <p:stCondLst>
                                    <p:cond delay="3200"/>
                                  </p:stCondLst>
                                  <p:childTnLst>
                                    <p:set>
                                      <p:cBhvr>
                                        <p:cTn id="67" dur="1" fill="hold">
                                          <p:stCondLst>
                                            <p:cond delay="0"/>
                                          </p:stCondLst>
                                        </p:cTn>
                                        <p:tgtEl>
                                          <p:spTgt spid="152"/>
                                        </p:tgtEl>
                                        <p:attrNameLst>
                                          <p:attrName>style.visibility</p:attrName>
                                        </p:attrNameLst>
                                      </p:cBhvr>
                                      <p:to>
                                        <p:strVal val="visible"/>
                                      </p:to>
                                    </p:set>
                                    <p:anim calcmode="lin" valueType="num">
                                      <p:cBhvr additive="base">
                                        <p:cTn id="68" dur="500"/>
                                        <p:tgtEl>
                                          <p:spTgt spid="152"/>
                                        </p:tgtEl>
                                        <p:attrNameLst>
                                          <p:attrName>ppt_y</p:attrName>
                                        </p:attrNameLst>
                                      </p:cBhvr>
                                      <p:tavLst>
                                        <p:tav tm="0">
                                          <p:val>
                                            <p:strVal val="#ppt_y+#ppt_h*1.125000"/>
                                          </p:val>
                                        </p:tav>
                                        <p:tav tm="100000">
                                          <p:val>
                                            <p:strVal val="#ppt_y"/>
                                          </p:val>
                                        </p:tav>
                                      </p:tavLst>
                                    </p:anim>
                                    <p:animEffect transition="in" filter="wipe(up)">
                                      <p:cBhvr>
                                        <p:cTn id="69" dur="500"/>
                                        <p:tgtEl>
                                          <p:spTgt spid="152"/>
                                        </p:tgtEl>
                                      </p:cBhvr>
                                    </p:animEffect>
                                  </p:childTnLst>
                                </p:cTn>
                              </p:par>
                            </p:childTnLst>
                          </p:cTn>
                        </p:par>
                        <p:par>
                          <p:cTn id="70" fill="hold">
                            <p:stCondLst>
                              <p:cond delay="5000"/>
                            </p:stCondLst>
                            <p:childTnLst>
                              <p:par>
                                <p:cTn id="71" presetID="10" presetClass="entr" presetSubtype="0" fill="hold" grpId="0" nodeType="afterEffect">
                                  <p:stCondLst>
                                    <p:cond delay="0"/>
                                  </p:stCondLst>
                                  <p:childTnLst>
                                    <p:set>
                                      <p:cBhvr>
                                        <p:cTn id="72" dur="1" fill="hold">
                                          <p:stCondLst>
                                            <p:cond delay="0"/>
                                          </p:stCondLst>
                                        </p:cTn>
                                        <p:tgtEl>
                                          <p:spTgt spid="153"/>
                                        </p:tgtEl>
                                        <p:attrNameLst>
                                          <p:attrName>style.visibility</p:attrName>
                                        </p:attrNameLst>
                                      </p:cBhvr>
                                      <p:to>
                                        <p:strVal val="visible"/>
                                      </p:to>
                                    </p:set>
                                    <p:animEffect transition="in" filter="fade">
                                      <p:cBhvr>
                                        <p:cTn id="73" dur="20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5" grpId="0" animBg="1"/>
      <p:bldP spid="107" grpId="0"/>
      <p:bldP spid="35" grpId="0" animBg="1"/>
      <p:bldP spid="149" grpId="0"/>
      <p:bldP spid="150" grpId="0"/>
      <p:bldP spid="151" grpId="0"/>
      <p:bldP spid="152" grpId="0"/>
      <p:bldP spid="15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5B6395E8-EA20-4FF4-B999-B60CC8447E43}"/>
              </a:ext>
            </a:extLst>
          </p:cNvPr>
          <p:cNvSpPr/>
          <p:nvPr/>
        </p:nvSpPr>
        <p:spPr>
          <a:xfrm>
            <a:off x="293510" y="273029"/>
            <a:ext cx="8726311"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Студенттер антиплагиат жүйесінен қалай өтіп жүр?</a:t>
            </a:r>
          </a:p>
        </p:txBody>
      </p:sp>
      <p:sp>
        <p:nvSpPr>
          <p:cNvPr id="3" name="Прямоугольник 2">
            <a:extLst>
              <a:ext uri="{FF2B5EF4-FFF2-40B4-BE49-F238E27FC236}">
                <a16:creationId xmlns:a16="http://schemas.microsoft.com/office/drawing/2014/main" id="{E7CA4779-F2A6-418D-A12B-F7B1AE50E47F}"/>
              </a:ext>
            </a:extLst>
          </p:cNvPr>
          <p:cNvSpPr/>
          <p:nvPr/>
        </p:nvSpPr>
        <p:spPr>
          <a:xfrm>
            <a:off x="293510" y="796249"/>
            <a:ext cx="3896964" cy="400110"/>
          </a:xfrm>
          <a:prstGeom prst="rect">
            <a:avLst/>
          </a:prstGeom>
        </p:spPr>
        <p:txBody>
          <a:bodyPr wrap="none">
            <a:spAutoFit/>
          </a:bodyPr>
          <a:lstStyle/>
          <a:p>
            <a:r>
              <a:rPr lang="kk-KZ" sz="2000" b="1" dirty="0">
                <a:latin typeface="Times New Roman" panose="02020603050405020304" pitchFamily="18" charset="0"/>
                <a:cs typeface="Times New Roman" panose="02020603050405020304" pitchFamily="18" charset="0"/>
              </a:rPr>
              <a:t>10. Мәтін фонын ақ түспен бояу</a:t>
            </a:r>
            <a:endParaRPr lang="ru-KZ" sz="2000" b="1" dirty="0">
              <a:latin typeface="Times New Roman" panose="02020603050405020304" pitchFamily="18" charset="0"/>
              <a:cs typeface="Times New Roman" panose="02020603050405020304" pitchFamily="18" charset="0"/>
            </a:endParaRPr>
          </a:p>
        </p:txBody>
      </p:sp>
      <p:pic>
        <p:nvPicPr>
          <p:cNvPr id="4" name="Рисунок 3">
            <a:extLst>
              <a:ext uri="{FF2B5EF4-FFF2-40B4-BE49-F238E27FC236}">
                <a16:creationId xmlns:a16="http://schemas.microsoft.com/office/drawing/2014/main" id="{4008FA76-46F2-4476-9562-9ACFB4736D66}"/>
              </a:ext>
            </a:extLst>
          </p:cNvPr>
          <p:cNvPicPr>
            <a:picLocks noChangeAspect="1"/>
          </p:cNvPicPr>
          <p:nvPr/>
        </p:nvPicPr>
        <p:blipFill>
          <a:blip r:embed="rId2"/>
          <a:stretch>
            <a:fillRect/>
          </a:stretch>
        </p:blipFill>
        <p:spPr>
          <a:xfrm>
            <a:off x="412177" y="1425363"/>
            <a:ext cx="7388446" cy="34105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2971290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6866921F-A6EB-451C-9772-967DCEAACDCE}"/>
              </a:ext>
            </a:extLst>
          </p:cNvPr>
          <p:cNvSpPr/>
          <p:nvPr/>
        </p:nvSpPr>
        <p:spPr>
          <a:xfrm>
            <a:off x="90311" y="284319"/>
            <a:ext cx="8816623"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Студенттер антиплагиат жүйесінен қалай өтіп жүр?</a:t>
            </a:r>
          </a:p>
        </p:txBody>
      </p:sp>
      <p:sp>
        <p:nvSpPr>
          <p:cNvPr id="3" name="Прямоугольник 2">
            <a:extLst>
              <a:ext uri="{FF2B5EF4-FFF2-40B4-BE49-F238E27FC236}">
                <a16:creationId xmlns:a16="http://schemas.microsoft.com/office/drawing/2014/main" id="{F0560104-FF25-4A95-A12D-2DC19C7E234A}"/>
              </a:ext>
            </a:extLst>
          </p:cNvPr>
          <p:cNvSpPr/>
          <p:nvPr/>
        </p:nvSpPr>
        <p:spPr>
          <a:xfrm>
            <a:off x="585125" y="964684"/>
            <a:ext cx="4894289" cy="400110"/>
          </a:xfrm>
          <a:prstGeom prst="rect">
            <a:avLst/>
          </a:prstGeom>
        </p:spPr>
        <p:txBody>
          <a:bodyPr wrap="none">
            <a:spAutoFit/>
          </a:bodyPr>
          <a:lstStyle/>
          <a:p>
            <a:r>
              <a:rPr lang="kk-KZ" sz="2000" b="1" dirty="0">
                <a:latin typeface="Times New Roman" panose="02020603050405020304" pitchFamily="18" charset="0"/>
                <a:cs typeface="Times New Roman" panose="02020603050405020304" pitchFamily="18" charset="0"/>
              </a:rPr>
              <a:t>11.Орыс әріптері орнына латын әріптері</a:t>
            </a:r>
          </a:p>
        </p:txBody>
      </p:sp>
      <p:pic>
        <p:nvPicPr>
          <p:cNvPr id="4" name="Рисунок 3">
            <a:extLst>
              <a:ext uri="{FF2B5EF4-FFF2-40B4-BE49-F238E27FC236}">
                <a16:creationId xmlns:a16="http://schemas.microsoft.com/office/drawing/2014/main" id="{C701A4AD-821E-481F-8DBC-FF6BE4B1030B}"/>
              </a:ext>
            </a:extLst>
          </p:cNvPr>
          <p:cNvPicPr>
            <a:picLocks noChangeAspect="1"/>
          </p:cNvPicPr>
          <p:nvPr/>
        </p:nvPicPr>
        <p:blipFill>
          <a:blip r:embed="rId2"/>
          <a:stretch>
            <a:fillRect/>
          </a:stretch>
        </p:blipFill>
        <p:spPr>
          <a:xfrm>
            <a:off x="843586" y="1407833"/>
            <a:ext cx="6223258" cy="34513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7286464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86613041-E46D-4F59-AB73-7F759498F53D}"/>
              </a:ext>
            </a:extLst>
          </p:cNvPr>
          <p:cNvSpPr/>
          <p:nvPr/>
        </p:nvSpPr>
        <p:spPr>
          <a:xfrm>
            <a:off x="225778" y="419785"/>
            <a:ext cx="8703733"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Студенттер антиплагиат жүйесінен қалай өтіп жүр?</a:t>
            </a:r>
          </a:p>
        </p:txBody>
      </p:sp>
      <p:sp>
        <p:nvSpPr>
          <p:cNvPr id="3" name="Прямоугольник 2">
            <a:extLst>
              <a:ext uri="{FF2B5EF4-FFF2-40B4-BE49-F238E27FC236}">
                <a16:creationId xmlns:a16="http://schemas.microsoft.com/office/drawing/2014/main" id="{8AA43E12-CB36-46BD-987D-E543849CA55E}"/>
              </a:ext>
            </a:extLst>
          </p:cNvPr>
          <p:cNvSpPr/>
          <p:nvPr/>
        </p:nvSpPr>
        <p:spPr>
          <a:xfrm>
            <a:off x="378178" y="1074540"/>
            <a:ext cx="7196666" cy="400110"/>
          </a:xfrm>
          <a:prstGeom prst="rect">
            <a:avLst/>
          </a:prstGeom>
        </p:spPr>
        <p:txBody>
          <a:bodyPr wrap="square">
            <a:spAutoFit/>
          </a:bodyPr>
          <a:lstStyle/>
          <a:p>
            <a:r>
              <a:rPr lang="ru-RU" sz="2000" b="1" dirty="0">
                <a:latin typeface="Times New Roman" panose="02020603050405020304" pitchFamily="18" charset="0"/>
                <a:cs typeface="Times New Roman" panose="02020603050405020304" pitchFamily="18" charset="0"/>
              </a:rPr>
              <a:t>12.Іздеуде </a:t>
            </a:r>
            <a:r>
              <a:rPr lang="ru-RU" sz="2000" b="1" dirty="0" err="1">
                <a:latin typeface="Times New Roman" panose="02020603050405020304" pitchFamily="18" charset="0"/>
                <a:cs typeface="Times New Roman" panose="02020603050405020304" pitchFamily="18" charset="0"/>
              </a:rPr>
              <a:t>индекстелмеген</a:t>
            </a:r>
            <a:r>
              <a:rPr lang="ru-RU" sz="2000" b="1" dirty="0">
                <a:latin typeface="Times New Roman" panose="02020603050405020304" pitchFamily="18" charset="0"/>
                <a:cs typeface="Times New Roman" panose="02020603050405020304" pitchFamily="18" charset="0"/>
              </a:rPr>
              <a:t> </a:t>
            </a:r>
            <a:r>
              <a:rPr lang="ru-RU" sz="2000" b="1" dirty="0" err="1">
                <a:latin typeface="Times New Roman" panose="02020603050405020304" pitchFamily="18" charset="0"/>
                <a:cs typeface="Times New Roman" panose="02020603050405020304" pitchFamily="18" charset="0"/>
              </a:rPr>
              <a:t>материалдарды</a:t>
            </a:r>
            <a:r>
              <a:rPr lang="ru-RU" sz="2000" b="1" dirty="0">
                <a:latin typeface="Times New Roman" panose="02020603050405020304" pitchFamily="18" charset="0"/>
                <a:cs typeface="Times New Roman" panose="02020603050405020304" pitchFamily="18" charset="0"/>
              </a:rPr>
              <a:t> </a:t>
            </a:r>
            <a:r>
              <a:rPr lang="ru-RU" sz="2000" b="1" dirty="0" err="1">
                <a:latin typeface="Times New Roman" panose="02020603050405020304" pitchFamily="18" charset="0"/>
                <a:cs typeface="Times New Roman" panose="02020603050405020304" pitchFamily="18" charset="0"/>
              </a:rPr>
              <a:t>пайдалану</a:t>
            </a:r>
            <a:endParaRPr lang="ru-KZ" sz="2000" b="1" dirty="0">
              <a:latin typeface="Times New Roman" panose="02020603050405020304" pitchFamily="18" charset="0"/>
              <a:cs typeface="Times New Roman" panose="02020603050405020304" pitchFamily="18" charset="0"/>
            </a:endParaRPr>
          </a:p>
        </p:txBody>
      </p:sp>
      <p:pic>
        <p:nvPicPr>
          <p:cNvPr id="4" name="Рисунок 3">
            <a:extLst>
              <a:ext uri="{FF2B5EF4-FFF2-40B4-BE49-F238E27FC236}">
                <a16:creationId xmlns:a16="http://schemas.microsoft.com/office/drawing/2014/main" id="{2833CE91-D450-4E15-B4FB-0BF98FDFF5E6}"/>
              </a:ext>
            </a:extLst>
          </p:cNvPr>
          <p:cNvPicPr>
            <a:picLocks noChangeAspect="1"/>
          </p:cNvPicPr>
          <p:nvPr/>
        </p:nvPicPr>
        <p:blipFill>
          <a:blip r:embed="rId2"/>
          <a:stretch>
            <a:fillRect/>
          </a:stretch>
        </p:blipFill>
        <p:spPr>
          <a:xfrm>
            <a:off x="1906739" y="1606185"/>
            <a:ext cx="4369883" cy="3372215"/>
          </a:xfrm>
          <a:prstGeom prst="rect">
            <a:avLst/>
          </a:prstGeom>
        </p:spPr>
      </p:pic>
    </p:spTree>
    <p:extLst>
      <p:ext uri="{BB962C8B-B14F-4D97-AF65-F5344CB8AC3E}">
        <p14:creationId xmlns:p14="http://schemas.microsoft.com/office/powerpoint/2010/main" val="297476646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15B0D5D0-EE6B-4AE7-8472-78492E2B2C09}"/>
              </a:ext>
            </a:extLst>
          </p:cNvPr>
          <p:cNvSpPr/>
          <p:nvPr/>
        </p:nvSpPr>
        <p:spPr>
          <a:xfrm>
            <a:off x="220133" y="318184"/>
            <a:ext cx="8703733"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Студенттер антиплагиат жүйесінен қалай өтіп жүр?</a:t>
            </a:r>
          </a:p>
        </p:txBody>
      </p:sp>
      <p:sp>
        <p:nvSpPr>
          <p:cNvPr id="4" name="Прямоугольник 3">
            <a:extLst>
              <a:ext uri="{FF2B5EF4-FFF2-40B4-BE49-F238E27FC236}">
                <a16:creationId xmlns:a16="http://schemas.microsoft.com/office/drawing/2014/main" id="{F9BCD270-9111-4384-9921-10E0C0C84052}"/>
              </a:ext>
            </a:extLst>
          </p:cNvPr>
          <p:cNvSpPr/>
          <p:nvPr/>
        </p:nvSpPr>
        <p:spPr>
          <a:xfrm>
            <a:off x="220133" y="1211765"/>
            <a:ext cx="4465903" cy="400110"/>
          </a:xfrm>
          <a:prstGeom prst="rect">
            <a:avLst/>
          </a:prstGeom>
        </p:spPr>
        <p:txBody>
          <a:bodyPr wrap="none">
            <a:spAutoFit/>
          </a:bodyPr>
          <a:lstStyle/>
          <a:p>
            <a:r>
              <a:rPr lang="ru-RU" sz="2000" b="1" dirty="0">
                <a:latin typeface="Times New Roman" panose="02020603050405020304" pitchFamily="18" charset="0"/>
                <a:cs typeface="Times New Roman" panose="02020603050405020304" pitchFamily="18" charset="0"/>
              </a:rPr>
              <a:t>13.Синонимдер мен </a:t>
            </a:r>
            <a:r>
              <a:rPr lang="ru-RU" sz="2000" b="1" dirty="0" err="1">
                <a:latin typeface="Times New Roman" panose="02020603050405020304" pitchFamily="18" charset="0"/>
                <a:cs typeface="Times New Roman" panose="02020603050405020304" pitchFamily="18" charset="0"/>
              </a:rPr>
              <a:t>эпитеттерді</a:t>
            </a:r>
            <a:r>
              <a:rPr lang="ru-RU" sz="2000" b="1" dirty="0">
                <a:latin typeface="Times New Roman" panose="02020603050405020304" pitchFamily="18" charset="0"/>
                <a:cs typeface="Times New Roman" panose="02020603050405020304" pitchFamily="18" charset="0"/>
              </a:rPr>
              <a:t> </a:t>
            </a:r>
            <a:r>
              <a:rPr lang="ru-RU" sz="2000" b="1" dirty="0" err="1">
                <a:latin typeface="Times New Roman" panose="02020603050405020304" pitchFamily="18" charset="0"/>
                <a:cs typeface="Times New Roman" panose="02020603050405020304" pitchFamily="18" charset="0"/>
              </a:rPr>
              <a:t>қосу</a:t>
            </a:r>
            <a:endParaRPr lang="ru-KZ" sz="2000" b="1" dirty="0">
              <a:latin typeface="Times New Roman" panose="02020603050405020304" pitchFamily="18" charset="0"/>
              <a:cs typeface="Times New Roman" panose="02020603050405020304" pitchFamily="18" charset="0"/>
            </a:endParaRPr>
          </a:p>
        </p:txBody>
      </p:sp>
      <p:pic>
        <p:nvPicPr>
          <p:cNvPr id="5" name="Рисунок 4">
            <a:extLst>
              <a:ext uri="{FF2B5EF4-FFF2-40B4-BE49-F238E27FC236}">
                <a16:creationId xmlns:a16="http://schemas.microsoft.com/office/drawing/2014/main" id="{12F4CD35-34C4-4591-A8C4-DE847FCEED81}"/>
              </a:ext>
            </a:extLst>
          </p:cNvPr>
          <p:cNvPicPr>
            <a:picLocks noChangeAspect="1"/>
          </p:cNvPicPr>
          <p:nvPr/>
        </p:nvPicPr>
        <p:blipFill>
          <a:blip r:embed="rId2"/>
          <a:stretch>
            <a:fillRect/>
          </a:stretch>
        </p:blipFill>
        <p:spPr>
          <a:xfrm>
            <a:off x="129823" y="2113061"/>
            <a:ext cx="4351867" cy="1818673"/>
          </a:xfrm>
          <a:prstGeom prst="rect">
            <a:avLst/>
          </a:prstGeom>
        </p:spPr>
      </p:pic>
      <p:pic>
        <p:nvPicPr>
          <p:cNvPr id="6" name="Рисунок 5">
            <a:extLst>
              <a:ext uri="{FF2B5EF4-FFF2-40B4-BE49-F238E27FC236}">
                <a16:creationId xmlns:a16="http://schemas.microsoft.com/office/drawing/2014/main" id="{5D97701D-72B5-452D-B3DA-28A6D41F8BB3}"/>
              </a:ext>
            </a:extLst>
          </p:cNvPr>
          <p:cNvPicPr>
            <a:picLocks noChangeAspect="1"/>
          </p:cNvPicPr>
          <p:nvPr/>
        </p:nvPicPr>
        <p:blipFill>
          <a:blip r:embed="rId3"/>
          <a:stretch>
            <a:fillRect/>
          </a:stretch>
        </p:blipFill>
        <p:spPr>
          <a:xfrm>
            <a:off x="4334933" y="2113062"/>
            <a:ext cx="4701831" cy="1818673"/>
          </a:xfrm>
          <a:prstGeom prst="rect">
            <a:avLst/>
          </a:prstGeom>
        </p:spPr>
      </p:pic>
    </p:spTree>
    <p:extLst>
      <p:ext uri="{BB962C8B-B14F-4D97-AF65-F5344CB8AC3E}">
        <p14:creationId xmlns:p14="http://schemas.microsoft.com/office/powerpoint/2010/main" val="280006711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5F2EEEC9-7188-4014-8CD3-8B7CFB2D59C9}"/>
              </a:ext>
            </a:extLst>
          </p:cNvPr>
          <p:cNvSpPr/>
          <p:nvPr/>
        </p:nvSpPr>
        <p:spPr>
          <a:xfrm>
            <a:off x="248355" y="273030"/>
            <a:ext cx="8647289"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Студенттер антиплагиат жүйесінен қалай өтіп жүр?</a:t>
            </a:r>
          </a:p>
        </p:txBody>
      </p:sp>
      <p:sp>
        <p:nvSpPr>
          <p:cNvPr id="3" name="Прямоугольник 2">
            <a:extLst>
              <a:ext uri="{FF2B5EF4-FFF2-40B4-BE49-F238E27FC236}">
                <a16:creationId xmlns:a16="http://schemas.microsoft.com/office/drawing/2014/main" id="{0CD54FD1-1F2E-411D-AED7-85731649FE52}"/>
              </a:ext>
            </a:extLst>
          </p:cNvPr>
          <p:cNvSpPr/>
          <p:nvPr/>
        </p:nvSpPr>
        <p:spPr>
          <a:xfrm>
            <a:off x="248355" y="939074"/>
            <a:ext cx="4572000" cy="400110"/>
          </a:xfrm>
          <a:prstGeom prst="rect">
            <a:avLst/>
          </a:prstGeom>
        </p:spPr>
        <p:txBody>
          <a:bodyPr>
            <a:spAutoFit/>
          </a:bodyPr>
          <a:lstStyle/>
          <a:p>
            <a:r>
              <a:rPr lang="kk-KZ" sz="2000" b="1" dirty="0">
                <a:latin typeface="Times New Roman" panose="02020603050405020304" pitchFamily="18" charset="0"/>
                <a:cs typeface="Times New Roman" panose="02020603050405020304" pitchFamily="18" charset="0"/>
              </a:rPr>
              <a:t>14.Терең рерайт.</a:t>
            </a:r>
            <a:endParaRPr lang="ru-KZ" sz="2000" b="1" dirty="0">
              <a:latin typeface="Times New Roman" panose="02020603050405020304" pitchFamily="18" charset="0"/>
              <a:cs typeface="Times New Roman" panose="02020603050405020304" pitchFamily="18" charset="0"/>
            </a:endParaRPr>
          </a:p>
        </p:txBody>
      </p:sp>
      <p:sp>
        <p:nvSpPr>
          <p:cNvPr id="6" name="Прямоугольник: скругленные углы 5">
            <a:extLst>
              <a:ext uri="{FF2B5EF4-FFF2-40B4-BE49-F238E27FC236}">
                <a16:creationId xmlns:a16="http://schemas.microsoft.com/office/drawing/2014/main" id="{09828255-5FFA-48C3-9CC5-F50494852AFD}"/>
              </a:ext>
            </a:extLst>
          </p:cNvPr>
          <p:cNvSpPr/>
          <p:nvPr/>
        </p:nvSpPr>
        <p:spPr>
          <a:xfrm>
            <a:off x="598311" y="1856487"/>
            <a:ext cx="3544712" cy="21755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k-KZ" dirty="0">
                <a:latin typeface="Times New Roman" panose="02020603050405020304" pitchFamily="18" charset="0"/>
                <a:cs typeface="Times New Roman" panose="02020603050405020304" pitchFamily="18" charset="0"/>
              </a:rPr>
              <a:t>Бастапқы абзац: </a:t>
            </a:r>
          </a:p>
          <a:p>
            <a:pPr algn="ctr"/>
            <a:r>
              <a:rPr lang="kk-KZ" dirty="0">
                <a:latin typeface="Times New Roman" panose="02020603050405020304" pitchFamily="18" charset="0"/>
                <a:cs typeface="Times New Roman" panose="02020603050405020304" pitchFamily="18" charset="0"/>
              </a:rPr>
              <a:t>Тіпті жоғары дамыған ел тұрақты экономикамен мақтана алмайды. Оның көрсеткіштері тұрақты қозғалыста. </a:t>
            </a:r>
          </a:p>
        </p:txBody>
      </p:sp>
      <p:sp>
        <p:nvSpPr>
          <p:cNvPr id="7" name="Прямоугольник: скругленные углы 6">
            <a:extLst>
              <a:ext uri="{FF2B5EF4-FFF2-40B4-BE49-F238E27FC236}">
                <a16:creationId xmlns:a16="http://schemas.microsoft.com/office/drawing/2014/main" id="{0E4517E8-DDA6-407D-B2A5-A24F69E6AFFB}"/>
              </a:ext>
            </a:extLst>
          </p:cNvPr>
          <p:cNvSpPr/>
          <p:nvPr/>
        </p:nvSpPr>
        <p:spPr>
          <a:xfrm>
            <a:off x="5000978" y="1856487"/>
            <a:ext cx="3465689" cy="21755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k-KZ" dirty="0">
                <a:latin typeface="Times New Roman" panose="02020603050405020304" pitchFamily="18" charset="0"/>
                <a:cs typeface="Times New Roman" panose="02020603050405020304" pitchFamily="18" charset="0"/>
              </a:rPr>
              <a:t>Бастапқы вариация: </a:t>
            </a:r>
          </a:p>
          <a:p>
            <a:pPr algn="ctr"/>
            <a:r>
              <a:rPr lang="kk-KZ" dirty="0">
                <a:latin typeface="Times New Roman" panose="02020603050405020304" pitchFamily="18" charset="0"/>
                <a:cs typeface="Times New Roman" panose="02020603050405020304" pitchFamily="18" charset="0"/>
              </a:rPr>
              <a:t>Экономиканы статикалық институт деп атауға болмайды. Оның негізгі тармақтары күн сайын өз көрсеткіштерін өзгертеді. </a:t>
            </a:r>
          </a:p>
        </p:txBody>
      </p:sp>
    </p:spTree>
    <p:extLst>
      <p:ext uri="{BB962C8B-B14F-4D97-AF65-F5344CB8AC3E}">
        <p14:creationId xmlns:p14="http://schemas.microsoft.com/office/powerpoint/2010/main" val="34196702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862DABFE-2A4E-4933-AC43-6C1D456C625B}"/>
              </a:ext>
            </a:extLst>
          </p:cNvPr>
          <p:cNvSpPr/>
          <p:nvPr/>
        </p:nvSpPr>
        <p:spPr>
          <a:xfrm>
            <a:off x="268111" y="205296"/>
            <a:ext cx="8788400"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Студенттер антиплагиат жүйесінен қалай өтіп жүр?</a:t>
            </a:r>
          </a:p>
        </p:txBody>
      </p:sp>
      <p:sp>
        <p:nvSpPr>
          <p:cNvPr id="3" name="Прямоугольник 2">
            <a:extLst>
              <a:ext uri="{FF2B5EF4-FFF2-40B4-BE49-F238E27FC236}">
                <a16:creationId xmlns:a16="http://schemas.microsoft.com/office/drawing/2014/main" id="{349D3070-9C2B-4920-B3CF-14691EF58C37}"/>
              </a:ext>
            </a:extLst>
          </p:cNvPr>
          <p:cNvSpPr/>
          <p:nvPr/>
        </p:nvSpPr>
        <p:spPr>
          <a:xfrm>
            <a:off x="982133" y="1463754"/>
            <a:ext cx="6592711" cy="1508105"/>
          </a:xfrm>
          <a:prstGeom prst="rect">
            <a:avLst/>
          </a:prstGeom>
        </p:spPr>
        <p:txBody>
          <a:bodyPr wrap="square">
            <a:spAutoFit/>
          </a:bodyPr>
          <a:lstStyle/>
          <a:p>
            <a:r>
              <a:rPr lang="kk-KZ" sz="2000" b="1" dirty="0">
                <a:latin typeface="Times New Roman" panose="02020603050405020304" pitchFamily="18" charset="0"/>
                <a:cs typeface="Times New Roman" panose="02020603050405020304" pitchFamily="18" charset="0"/>
              </a:rPr>
              <a:t>15.Қайталауларды түрлендіру </a:t>
            </a:r>
            <a:r>
              <a:rPr lang="kk-KZ" dirty="0">
                <a:latin typeface="Times New Roman" panose="02020603050405020304" pitchFamily="18" charset="0"/>
                <a:cs typeface="Times New Roman" panose="02020603050405020304" pitchFamily="18" charset="0"/>
              </a:rPr>
              <a:t>– </a:t>
            </a:r>
          </a:p>
          <a:p>
            <a:r>
              <a:rPr lang="kk-KZ" dirty="0">
                <a:latin typeface="Times New Roman" panose="02020603050405020304" pitchFamily="18" charset="0"/>
                <a:cs typeface="Times New Roman" panose="02020603050405020304" pitchFamily="18" charset="0"/>
              </a:rPr>
              <a:t>яғни жиі кездесетін және қайталанатын сөздерді бір мағынаға немесе синонимдерге ауыстыру.</a:t>
            </a:r>
          </a:p>
          <a:p>
            <a:r>
              <a:rPr lang="kk-KZ" dirty="0">
                <a:latin typeface="Times New Roman" panose="02020603050405020304" pitchFamily="18" charset="0"/>
                <a:cs typeface="Times New Roman" panose="02020603050405020304" pitchFamily="18" charset="0"/>
              </a:rPr>
              <a:t>Мысалы:</a:t>
            </a:r>
          </a:p>
          <a:p>
            <a:r>
              <a:rPr lang="kk-KZ" dirty="0">
                <a:latin typeface="Times New Roman" panose="02020603050405020304" pitchFamily="18" charset="0"/>
                <a:cs typeface="Times New Roman" panose="02020603050405020304" pitchFamily="18" charset="0"/>
              </a:rPr>
              <a:t>Зерттеу институты-(Бұдан кейінгі жерлерде ЗИ)</a:t>
            </a:r>
          </a:p>
        </p:txBody>
      </p:sp>
    </p:spTree>
    <p:extLst>
      <p:ext uri="{BB962C8B-B14F-4D97-AF65-F5344CB8AC3E}">
        <p14:creationId xmlns:p14="http://schemas.microsoft.com/office/powerpoint/2010/main" val="387054943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02D6B15D-F4C0-44C8-81AB-484B0E74A442}"/>
              </a:ext>
            </a:extLst>
          </p:cNvPr>
          <p:cNvSpPr/>
          <p:nvPr/>
        </p:nvSpPr>
        <p:spPr>
          <a:xfrm>
            <a:off x="203200" y="340762"/>
            <a:ext cx="8737600"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Студенттер антиплагиат жүйесінен қалай өтіп жүр?</a:t>
            </a:r>
          </a:p>
        </p:txBody>
      </p:sp>
      <p:sp>
        <p:nvSpPr>
          <p:cNvPr id="3" name="Прямоугольник 2">
            <a:extLst>
              <a:ext uri="{FF2B5EF4-FFF2-40B4-BE49-F238E27FC236}">
                <a16:creationId xmlns:a16="http://schemas.microsoft.com/office/drawing/2014/main" id="{59F5E4EA-59B8-46CE-AFDC-6FC2CD4D9B9E}"/>
              </a:ext>
            </a:extLst>
          </p:cNvPr>
          <p:cNvSpPr/>
          <p:nvPr/>
        </p:nvSpPr>
        <p:spPr>
          <a:xfrm>
            <a:off x="282223" y="992485"/>
            <a:ext cx="6406444" cy="707886"/>
          </a:xfrm>
          <a:prstGeom prst="rect">
            <a:avLst/>
          </a:prstGeom>
        </p:spPr>
        <p:txBody>
          <a:bodyPr wrap="square">
            <a:spAutoFit/>
          </a:bodyPr>
          <a:lstStyle/>
          <a:p>
            <a:r>
              <a:rPr lang="kk-KZ" sz="2000" b="1" dirty="0">
                <a:latin typeface="Times New Roman" panose="02020603050405020304" pitchFamily="18" charset="0"/>
                <a:cs typeface="Times New Roman" panose="02020603050405020304" pitchFamily="18" charset="0"/>
              </a:rPr>
              <a:t>16.Кестелер мен формулаларды суреттер ретінде салыңыз (мысалы, скриншоттарды жасаңыз).</a:t>
            </a:r>
          </a:p>
        </p:txBody>
      </p:sp>
      <p:pic>
        <p:nvPicPr>
          <p:cNvPr id="5" name="Рисунок 4">
            <a:extLst>
              <a:ext uri="{FF2B5EF4-FFF2-40B4-BE49-F238E27FC236}">
                <a16:creationId xmlns:a16="http://schemas.microsoft.com/office/drawing/2014/main" id="{A8C601CA-3F36-4415-8FF8-67E33466F2DE}"/>
              </a:ext>
            </a:extLst>
          </p:cNvPr>
          <p:cNvPicPr>
            <a:picLocks noChangeAspect="1"/>
          </p:cNvPicPr>
          <p:nvPr/>
        </p:nvPicPr>
        <p:blipFill rotWithShape="1">
          <a:blip r:embed="rId2"/>
          <a:srcRect r="27902" b="26683"/>
          <a:stretch/>
        </p:blipFill>
        <p:spPr>
          <a:xfrm>
            <a:off x="857955" y="1700371"/>
            <a:ext cx="6592711" cy="3289318"/>
          </a:xfrm>
          <a:prstGeom prst="rect">
            <a:avLst/>
          </a:prstGeom>
        </p:spPr>
      </p:pic>
    </p:spTree>
    <p:extLst>
      <p:ext uri="{BB962C8B-B14F-4D97-AF65-F5344CB8AC3E}">
        <p14:creationId xmlns:p14="http://schemas.microsoft.com/office/powerpoint/2010/main" val="191021387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9FC41A56-9177-49BD-9973-50624B65CAAC}"/>
              </a:ext>
            </a:extLst>
          </p:cNvPr>
          <p:cNvSpPr/>
          <p:nvPr/>
        </p:nvSpPr>
        <p:spPr>
          <a:xfrm>
            <a:off x="304799" y="851795"/>
            <a:ext cx="4347216" cy="400110"/>
          </a:xfrm>
          <a:prstGeom prst="rect">
            <a:avLst/>
          </a:prstGeom>
        </p:spPr>
        <p:txBody>
          <a:bodyPr wrap="none">
            <a:spAutoFit/>
          </a:bodyPr>
          <a:lstStyle/>
          <a:p>
            <a:r>
              <a:rPr lang="kk-KZ" sz="2000" b="1" dirty="0">
                <a:latin typeface="Times New Roman" panose="02020603050405020304" pitchFamily="18" charset="0"/>
                <a:cs typeface="Times New Roman" panose="02020603050405020304" pitchFamily="18" charset="0"/>
              </a:rPr>
              <a:t>17.Мәтінді өз сөздерімен қайта жазу</a:t>
            </a:r>
          </a:p>
        </p:txBody>
      </p:sp>
      <p:sp>
        <p:nvSpPr>
          <p:cNvPr id="3" name="Прямоугольник 2">
            <a:extLst>
              <a:ext uri="{FF2B5EF4-FFF2-40B4-BE49-F238E27FC236}">
                <a16:creationId xmlns:a16="http://schemas.microsoft.com/office/drawing/2014/main" id="{0AAA72C3-61B0-41E6-A2CF-5058EB625A19}"/>
              </a:ext>
            </a:extLst>
          </p:cNvPr>
          <p:cNvSpPr/>
          <p:nvPr/>
        </p:nvSpPr>
        <p:spPr>
          <a:xfrm>
            <a:off x="304799" y="160142"/>
            <a:ext cx="8963378"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Студенттер антиплагиат жүйесінен қалай өтіп жүр?</a:t>
            </a:r>
          </a:p>
        </p:txBody>
      </p:sp>
      <p:sp>
        <p:nvSpPr>
          <p:cNvPr id="4" name="Прямоугольник 3">
            <a:extLst>
              <a:ext uri="{FF2B5EF4-FFF2-40B4-BE49-F238E27FC236}">
                <a16:creationId xmlns:a16="http://schemas.microsoft.com/office/drawing/2014/main" id="{D7619AEF-C452-4BEE-B4A7-C07E341EDF4D}"/>
              </a:ext>
            </a:extLst>
          </p:cNvPr>
          <p:cNvSpPr/>
          <p:nvPr/>
        </p:nvSpPr>
        <p:spPr>
          <a:xfrm>
            <a:off x="191911" y="1251905"/>
            <a:ext cx="8647289" cy="2031325"/>
          </a:xfrm>
          <a:prstGeom prst="rect">
            <a:avLst/>
          </a:prstGeom>
        </p:spPr>
        <p:txBody>
          <a:bodyPr wrap="square">
            <a:spAutoFit/>
          </a:bodyPr>
          <a:lstStyle/>
          <a:p>
            <a:r>
              <a:rPr lang="kk-KZ" dirty="0">
                <a:latin typeface="Times New Roman" panose="02020603050405020304" pitchFamily="18" charset="0"/>
                <a:cs typeface="Times New Roman" panose="02020603050405020304" pitchFamily="18" charset="0"/>
              </a:rPr>
              <a:t>Мысалы:</a:t>
            </a:r>
          </a:p>
          <a:p>
            <a:r>
              <a:rPr lang="en-US" dirty="0">
                <a:latin typeface="Times New Roman" panose="02020603050405020304" pitchFamily="18" charset="0"/>
                <a:cs typeface="Times New Roman" panose="02020603050405020304" pitchFamily="18" charset="0"/>
              </a:rPr>
              <a:t>Instagram — </a:t>
            </a:r>
            <a:r>
              <a:rPr lang="kk-KZ" dirty="0">
                <a:latin typeface="Times New Roman" panose="02020603050405020304" pitchFamily="18" charset="0"/>
                <a:cs typeface="Times New Roman" panose="02020603050405020304" pitchFamily="18" charset="0"/>
              </a:rPr>
              <a:t>фотосуреттер және видео бөлісуге арналған әлеуметтік желілік онлайн қызмет. Оның көмегімен қолданушылардың фотосуреттер жасауға, оларға фильтр қолдануға, сонымен қатар оларды өзінің сервисі немесе басқа да әлеуметтік желілер арқылы таратуға мүмкіндіктері бар[1]. </a:t>
            </a:r>
            <a:r>
              <a:rPr lang="en-US" dirty="0">
                <a:latin typeface="Times New Roman" panose="02020603050405020304" pitchFamily="18" charset="0"/>
                <a:cs typeface="Times New Roman" panose="02020603050405020304" pitchFamily="18" charset="0"/>
              </a:rPr>
              <a:t>Instagram </a:t>
            </a:r>
            <a:r>
              <a:rPr lang="kk-KZ" dirty="0">
                <a:latin typeface="Times New Roman" panose="02020603050405020304" pitchFamily="18" charset="0"/>
                <a:cs typeface="Times New Roman" panose="02020603050405020304" pitchFamily="18" charset="0"/>
              </a:rPr>
              <a:t>фотосуреттерді </a:t>
            </a:r>
            <a:r>
              <a:rPr lang="en-US" dirty="0">
                <a:latin typeface="Times New Roman" panose="02020603050405020304" pitchFamily="18" charset="0"/>
                <a:cs typeface="Times New Roman" panose="02020603050405020304" pitchFamily="18" charset="0"/>
              </a:rPr>
              <a:t>Kodak Instamatic </a:t>
            </a:r>
            <a:r>
              <a:rPr lang="kk-KZ" dirty="0">
                <a:latin typeface="Times New Roman" panose="02020603050405020304" pitchFamily="18" charset="0"/>
                <a:cs typeface="Times New Roman" panose="02020603050405020304" pitchFamily="18" charset="0"/>
              </a:rPr>
              <a:t>және </a:t>
            </a:r>
            <a:r>
              <a:rPr lang="en-US" dirty="0">
                <a:latin typeface="Times New Roman" panose="02020603050405020304" pitchFamily="18" charset="0"/>
                <a:cs typeface="Times New Roman" panose="02020603050405020304" pitchFamily="18" charset="0"/>
              </a:rPr>
              <a:t>Polaroid </a:t>
            </a:r>
            <a:r>
              <a:rPr lang="kk-KZ" dirty="0">
                <a:latin typeface="Times New Roman" panose="02020603050405020304" pitchFamily="18" charset="0"/>
                <a:cs typeface="Times New Roman" panose="02020603050405020304" pitchFamily="18" charset="0"/>
              </a:rPr>
              <a:t>камералары сияқты шаршы пішінінде жасайды. Мобильді фотоқолдаңғылардың көбісі қабырғаларының 3:2 қатынасын қолданады.</a:t>
            </a:r>
            <a:endParaRPr lang="ru-KZ" dirty="0">
              <a:latin typeface="Times New Roman" panose="02020603050405020304" pitchFamily="18" charset="0"/>
              <a:cs typeface="Times New Roman" panose="02020603050405020304" pitchFamily="18" charset="0"/>
            </a:endParaRPr>
          </a:p>
        </p:txBody>
      </p:sp>
      <p:sp>
        <p:nvSpPr>
          <p:cNvPr id="5" name="Прямоугольник 4">
            <a:extLst>
              <a:ext uri="{FF2B5EF4-FFF2-40B4-BE49-F238E27FC236}">
                <a16:creationId xmlns:a16="http://schemas.microsoft.com/office/drawing/2014/main" id="{80D43DF2-739B-4CA6-8A54-28D706C60586}"/>
              </a:ext>
            </a:extLst>
          </p:cNvPr>
          <p:cNvSpPr/>
          <p:nvPr/>
        </p:nvSpPr>
        <p:spPr>
          <a:xfrm>
            <a:off x="248355" y="3283230"/>
            <a:ext cx="8647289" cy="1477328"/>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Instagram —</a:t>
            </a:r>
            <a:r>
              <a:rPr lang="kk-KZ" dirty="0">
                <a:latin typeface="Times New Roman" panose="02020603050405020304" pitchFamily="18" charset="0"/>
                <a:cs typeface="Times New Roman" panose="02020603050405020304" pitchFamily="18" charset="0"/>
              </a:rPr>
              <a:t>фото мен видеоларды салуға арналған әлеуметтік желі ретіндегі қызмет.Осы қызмет арқылы фотосуреттер жасауға,оларды өңдеу арқылы өзінің аккаунтында немесе басқа аккаунтта жариялауға болады.Инстаграммдағы фотосуреттер </a:t>
            </a:r>
            <a:r>
              <a:rPr lang="en-US" dirty="0">
                <a:latin typeface="Times New Roman" panose="02020603050405020304" pitchFamily="18" charset="0"/>
                <a:cs typeface="Times New Roman" panose="02020603050405020304" pitchFamily="18" charset="0"/>
              </a:rPr>
              <a:t>Kodak Instamatic </a:t>
            </a:r>
            <a:r>
              <a:rPr lang="kk-KZ" dirty="0">
                <a:latin typeface="Times New Roman" panose="02020603050405020304" pitchFamily="18" charset="0"/>
                <a:cs typeface="Times New Roman" panose="02020603050405020304" pitchFamily="18" charset="0"/>
              </a:rPr>
              <a:t> және </a:t>
            </a:r>
            <a:r>
              <a:rPr lang="en-US" dirty="0">
                <a:latin typeface="Times New Roman" panose="02020603050405020304" pitchFamily="18" charset="0"/>
                <a:cs typeface="Times New Roman" panose="02020603050405020304" pitchFamily="18" charset="0"/>
              </a:rPr>
              <a:t>Polaroid</a:t>
            </a:r>
            <a:r>
              <a:rPr lang="kk-KZ" dirty="0">
                <a:latin typeface="Times New Roman" panose="02020603050405020304" pitchFamily="18" charset="0"/>
                <a:cs typeface="Times New Roman" panose="02020603050405020304" pitchFamily="18" charset="0"/>
              </a:rPr>
              <a:t> фотоаппараттарындағы пішін сияқты болып шығады.Мобильді қосымшада сурет 3:2 қатынасындай шығарылады.</a:t>
            </a:r>
            <a:endParaRPr lang="ru-KZ"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315619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35919ADA-DCF4-4C7C-A762-E88D27ED819A}"/>
              </a:ext>
            </a:extLst>
          </p:cNvPr>
          <p:cNvSpPr/>
          <p:nvPr/>
        </p:nvSpPr>
        <p:spPr>
          <a:xfrm>
            <a:off x="169333" y="216585"/>
            <a:ext cx="8974667"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Студенттер антиплагиат жүйесінен қалай өтіп жүр?</a:t>
            </a:r>
          </a:p>
        </p:txBody>
      </p:sp>
      <p:sp>
        <p:nvSpPr>
          <p:cNvPr id="3" name="Прямоугольник 2">
            <a:extLst>
              <a:ext uri="{FF2B5EF4-FFF2-40B4-BE49-F238E27FC236}">
                <a16:creationId xmlns:a16="http://schemas.microsoft.com/office/drawing/2014/main" id="{FE4A3B52-6D3E-4188-9DF3-E479D2A3CF30}"/>
              </a:ext>
            </a:extLst>
          </p:cNvPr>
          <p:cNvSpPr/>
          <p:nvPr/>
        </p:nvSpPr>
        <p:spPr>
          <a:xfrm>
            <a:off x="169333" y="924752"/>
            <a:ext cx="7597422" cy="707886"/>
          </a:xfrm>
          <a:prstGeom prst="rect">
            <a:avLst/>
          </a:prstGeom>
        </p:spPr>
        <p:txBody>
          <a:bodyPr wrap="square">
            <a:spAutoFit/>
          </a:bodyPr>
          <a:lstStyle/>
          <a:p>
            <a:r>
              <a:rPr lang="kk-KZ" sz="2000" b="1" dirty="0">
                <a:latin typeface="Times New Roman" panose="02020603050405020304" pitchFamily="18" charset="0"/>
                <a:cs typeface="Times New Roman" panose="02020603050405020304" pitchFamily="18" charset="0"/>
              </a:rPr>
              <a:t>18.Нүктелерді үтірмен ауыстыру және керісінше, бос орын орнына нүктелер және т. б.</a:t>
            </a:r>
          </a:p>
        </p:txBody>
      </p:sp>
      <p:pic>
        <p:nvPicPr>
          <p:cNvPr id="4" name="Рисунок 3">
            <a:extLst>
              <a:ext uri="{FF2B5EF4-FFF2-40B4-BE49-F238E27FC236}">
                <a16:creationId xmlns:a16="http://schemas.microsoft.com/office/drawing/2014/main" id="{B6D30FB4-D67C-4A34-9919-583E33C7743A}"/>
              </a:ext>
            </a:extLst>
          </p:cNvPr>
          <p:cNvPicPr>
            <a:picLocks noChangeAspect="1"/>
          </p:cNvPicPr>
          <p:nvPr/>
        </p:nvPicPr>
        <p:blipFill>
          <a:blip r:embed="rId2"/>
          <a:stretch>
            <a:fillRect/>
          </a:stretch>
        </p:blipFill>
        <p:spPr>
          <a:xfrm>
            <a:off x="1655523" y="1727273"/>
            <a:ext cx="5054022" cy="31093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469917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7A0EC6EB-DD4B-4706-A704-4F3C6ADE2226}"/>
              </a:ext>
            </a:extLst>
          </p:cNvPr>
          <p:cNvSpPr/>
          <p:nvPr/>
        </p:nvSpPr>
        <p:spPr>
          <a:xfrm>
            <a:off x="169334" y="92407"/>
            <a:ext cx="8805332"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Студенттер антиплагиат жүйесінен қалай өтіп жүр?</a:t>
            </a:r>
          </a:p>
        </p:txBody>
      </p:sp>
      <p:sp>
        <p:nvSpPr>
          <p:cNvPr id="3" name="Прямоугольник 2">
            <a:extLst>
              <a:ext uri="{FF2B5EF4-FFF2-40B4-BE49-F238E27FC236}">
                <a16:creationId xmlns:a16="http://schemas.microsoft.com/office/drawing/2014/main" id="{29796218-9E35-4BAD-9D57-44FD42673C4C}"/>
              </a:ext>
            </a:extLst>
          </p:cNvPr>
          <p:cNvSpPr/>
          <p:nvPr/>
        </p:nvSpPr>
        <p:spPr>
          <a:xfrm>
            <a:off x="169333" y="814896"/>
            <a:ext cx="8240889" cy="400110"/>
          </a:xfrm>
          <a:prstGeom prst="rect">
            <a:avLst/>
          </a:prstGeom>
        </p:spPr>
        <p:txBody>
          <a:bodyPr wrap="square">
            <a:spAutoFit/>
          </a:bodyPr>
          <a:lstStyle/>
          <a:p>
            <a:r>
              <a:rPr lang="kk-KZ" sz="2000" b="1" dirty="0">
                <a:latin typeface="Times New Roman" panose="02020603050405020304" pitchFamily="18" charset="0"/>
                <a:cs typeface="Times New Roman" panose="02020603050405020304" pitchFamily="18" charset="0"/>
              </a:rPr>
              <a:t>19.Бірегейлікті арттыру үшін бағдарламаларды пайдалану</a:t>
            </a:r>
          </a:p>
        </p:txBody>
      </p:sp>
      <p:pic>
        <p:nvPicPr>
          <p:cNvPr id="4" name="Рисунок 3">
            <a:extLst>
              <a:ext uri="{FF2B5EF4-FFF2-40B4-BE49-F238E27FC236}">
                <a16:creationId xmlns:a16="http://schemas.microsoft.com/office/drawing/2014/main" id="{A6BCF8C2-D524-4DB5-BCD7-633E3F141106}"/>
              </a:ext>
            </a:extLst>
          </p:cNvPr>
          <p:cNvPicPr>
            <a:picLocks noChangeAspect="1"/>
          </p:cNvPicPr>
          <p:nvPr/>
        </p:nvPicPr>
        <p:blipFill>
          <a:blip r:embed="rId2"/>
          <a:stretch>
            <a:fillRect/>
          </a:stretch>
        </p:blipFill>
        <p:spPr>
          <a:xfrm>
            <a:off x="601839" y="1323964"/>
            <a:ext cx="7593894" cy="34963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15919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4040250" y="1766394"/>
            <a:ext cx="4195590" cy="830997"/>
          </a:xfrm>
          <a:prstGeom prst="rect">
            <a:avLst/>
          </a:prstGeom>
          <a:noFill/>
        </p:spPr>
        <p:txBody>
          <a:bodyPr wrap="square" rtlCol="0">
            <a:spAutoFit/>
          </a:bodyPr>
          <a:lstStyle/>
          <a:p>
            <a:r>
              <a:rPr lang="kk-KZ" altLang="zh-CN" sz="4800" dirty="0">
                <a:latin typeface="Times New Roman" panose="02020603050405020304" pitchFamily="18" charset="0"/>
                <a:ea typeface="方正兰亭细黑_GBK" pitchFamily="2" charset="-122"/>
                <a:cs typeface="Times New Roman" panose="02020603050405020304" pitchFamily="18" charset="0"/>
              </a:rPr>
              <a:t>Антиплагиат</a:t>
            </a:r>
            <a:endParaRPr lang="en-US" altLang="zh-CN" sz="4800" dirty="0">
              <a:latin typeface="Times New Roman" panose="02020603050405020304" pitchFamily="18" charset="0"/>
              <a:ea typeface="方正兰亭细黑_GBK" pitchFamily="2" charset="-122"/>
              <a:cs typeface="Times New Roman" panose="02020603050405020304" pitchFamily="18" charset="0"/>
            </a:endParaRPr>
          </a:p>
        </p:txBody>
      </p:sp>
      <p:sp>
        <p:nvSpPr>
          <p:cNvPr id="3" name="TextBox 2"/>
          <p:cNvSpPr txBox="1"/>
          <p:nvPr/>
        </p:nvSpPr>
        <p:spPr>
          <a:xfrm>
            <a:off x="2262782" y="2911571"/>
            <a:ext cx="1301106" cy="307777"/>
          </a:xfrm>
          <a:prstGeom prst="rect">
            <a:avLst/>
          </a:prstGeom>
          <a:noFill/>
        </p:spPr>
        <p:txBody>
          <a:bodyPr wrap="square" lIns="0" tIns="0" rIns="0" bIns="0" rtlCol="0">
            <a:spAutoFit/>
          </a:bodyPr>
          <a:lstStyle/>
          <a:p>
            <a:r>
              <a:rPr lang="en-US" altLang="zh-CN" sz="2000" dirty="0">
                <a:solidFill>
                  <a:schemeClr val="bg1"/>
                </a:solidFill>
                <a:latin typeface="Times New Roman" panose="02020603050405020304" pitchFamily="18" charset="0"/>
                <a:ea typeface="微软雅黑" pitchFamily="34" charset="-122"/>
                <a:cs typeface="Times New Roman" panose="02020603050405020304" pitchFamily="18" charset="0"/>
              </a:rPr>
              <a:t>Chapter One</a:t>
            </a:r>
            <a:endParaRPr lang="zh-CN" altLang="en-US" sz="2000"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grpSp>
        <p:nvGrpSpPr>
          <p:cNvPr id="33" name="组合 3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Tree>
    <p:extLst>
      <p:ext uri="{BB962C8B-B14F-4D97-AF65-F5344CB8AC3E}">
        <p14:creationId xmlns:p14="http://schemas.microsoft.com/office/powerpoint/2010/main" val="15692385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left)">
                                      <p:cBhvr>
                                        <p:cTn id="8" dur="500"/>
                                        <p:tgtEl>
                                          <p:spTgt spid="4"/>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p:tgtEl>
                                          <p:spTgt spid="33"/>
                                        </p:tgtEl>
                                        <p:attrNameLst>
                                          <p:attrName>ppt_x</p:attrName>
                                        </p:attrNameLst>
                                      </p:cBhvr>
                                      <p:tavLst>
                                        <p:tav tm="0">
                                          <p:val>
                                            <p:strVal val="#ppt_x+#ppt_w*1.125000"/>
                                          </p:val>
                                        </p:tav>
                                        <p:tav tm="100000">
                                          <p:val>
                                            <p:strVal val="#ppt_x"/>
                                          </p:val>
                                        </p:tav>
                                      </p:tavLst>
                                    </p:anim>
                                    <p:animEffect transition="in" filter="wipe(left)">
                                      <p:cBhvr>
                                        <p:cTn id="13" dur="500"/>
                                        <p:tgtEl>
                                          <p:spTgt spid="3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F4893952-65F1-4CFC-9437-C551A51C0C18}"/>
              </a:ext>
            </a:extLst>
          </p:cNvPr>
          <p:cNvSpPr/>
          <p:nvPr/>
        </p:nvSpPr>
        <p:spPr>
          <a:xfrm>
            <a:off x="265289" y="227873"/>
            <a:ext cx="8613422"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Студенттер антиплагиат жүйесінен қалай өтіп жүр?</a:t>
            </a:r>
          </a:p>
        </p:txBody>
      </p:sp>
      <p:sp>
        <p:nvSpPr>
          <p:cNvPr id="3" name="Прямоугольник 2">
            <a:extLst>
              <a:ext uri="{FF2B5EF4-FFF2-40B4-BE49-F238E27FC236}">
                <a16:creationId xmlns:a16="http://schemas.microsoft.com/office/drawing/2014/main" id="{D29E00DE-394D-4EEB-9B1D-E67E37228CB8}"/>
              </a:ext>
            </a:extLst>
          </p:cNvPr>
          <p:cNvSpPr/>
          <p:nvPr/>
        </p:nvSpPr>
        <p:spPr>
          <a:xfrm>
            <a:off x="356327" y="874374"/>
            <a:ext cx="3662669" cy="400110"/>
          </a:xfrm>
          <a:prstGeom prst="rect">
            <a:avLst/>
          </a:prstGeom>
        </p:spPr>
        <p:txBody>
          <a:bodyPr wrap="none">
            <a:spAutoFit/>
          </a:bodyPr>
          <a:lstStyle/>
          <a:p>
            <a:r>
              <a:rPr lang="kk-KZ" sz="2000" b="1" dirty="0">
                <a:latin typeface="Times New Roman" panose="02020603050405020304" pitchFamily="18" charset="0"/>
                <a:cs typeface="Times New Roman" panose="02020603050405020304" pitchFamily="18" charset="0"/>
              </a:rPr>
              <a:t>20.Шетелдік көздерден аудару</a:t>
            </a:r>
          </a:p>
        </p:txBody>
      </p:sp>
      <p:pic>
        <p:nvPicPr>
          <p:cNvPr id="4" name="Рисунок 3">
            <a:extLst>
              <a:ext uri="{FF2B5EF4-FFF2-40B4-BE49-F238E27FC236}">
                <a16:creationId xmlns:a16="http://schemas.microsoft.com/office/drawing/2014/main" id="{946608A8-CF98-4636-BAE6-6BF463855F2B}"/>
              </a:ext>
            </a:extLst>
          </p:cNvPr>
          <p:cNvPicPr>
            <a:picLocks noChangeAspect="1"/>
          </p:cNvPicPr>
          <p:nvPr/>
        </p:nvPicPr>
        <p:blipFill>
          <a:blip r:embed="rId2"/>
          <a:stretch>
            <a:fillRect/>
          </a:stretch>
        </p:blipFill>
        <p:spPr>
          <a:xfrm>
            <a:off x="1518506" y="1490135"/>
            <a:ext cx="5000979" cy="3285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802058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869624" y="772991"/>
            <a:ext cx="5151549" cy="2123658"/>
          </a:xfrm>
          <a:prstGeom prst="rect">
            <a:avLst/>
          </a:prstGeom>
          <a:noFill/>
        </p:spPr>
        <p:txBody>
          <a:bodyPr wrap="square" rtlCol="0">
            <a:spAutoFit/>
          </a:bodyPr>
          <a:lstStyle/>
          <a:p>
            <a:r>
              <a:rPr lang="kk-KZ" altLang="zh-CN" sz="4400" b="1" dirty="0">
                <a:latin typeface="Times New Roman" panose="02020603050405020304" pitchFamily="18" charset="0"/>
                <a:ea typeface="方正兰亭细黑_GBK" pitchFamily="2" charset="-122"/>
                <a:cs typeface="Times New Roman" panose="02020603050405020304" pitchFamily="18" charset="0"/>
              </a:rPr>
              <a:t>Антиплагиат жүйесінің артықшылықтары</a:t>
            </a:r>
            <a:endParaRPr lang="zh-CN" altLang="en-US" sz="4400" b="1" dirty="0">
              <a:latin typeface="Times New Roman" panose="02020603050405020304" pitchFamily="18" charset="0"/>
              <a:ea typeface="方正兰亭细黑_GBK" pitchFamily="2" charset="-122"/>
              <a:cs typeface="Times New Roman" panose="02020603050405020304" pitchFamily="18" charset="0"/>
            </a:endParaRPr>
          </a:p>
        </p:txBody>
      </p:sp>
      <p:sp>
        <p:nvSpPr>
          <p:cNvPr id="15" name="TextBox 14"/>
          <p:cNvSpPr txBox="1"/>
          <p:nvPr/>
        </p:nvSpPr>
        <p:spPr>
          <a:xfrm>
            <a:off x="2461912" y="2896649"/>
            <a:ext cx="1101976" cy="307777"/>
          </a:xfrm>
          <a:prstGeom prst="rect">
            <a:avLst/>
          </a:prstGeom>
          <a:noFill/>
        </p:spPr>
        <p:txBody>
          <a:bodyPr wrap="square" lIns="0" tIns="0" rIns="0" bIns="0" rtlCol="0">
            <a:spAutoFit/>
          </a:bodyPr>
          <a:lstStyle/>
          <a:p>
            <a:r>
              <a:rPr lang="en-US" altLang="zh-CN" sz="2000" dirty="0">
                <a:solidFill>
                  <a:schemeClr val="bg1"/>
                </a:solidFill>
                <a:latin typeface="微软雅黑" pitchFamily="34" charset="-122"/>
                <a:ea typeface="微软雅黑" pitchFamily="34" charset="-122"/>
              </a:rPr>
              <a:t>V </a:t>
            </a:r>
            <a:r>
              <a:rPr lang="ru-RU" altLang="zh-CN" sz="2000" dirty="0" err="1">
                <a:solidFill>
                  <a:schemeClr val="bg1"/>
                </a:solidFill>
                <a:latin typeface="微软雅黑" pitchFamily="34" charset="-122"/>
                <a:ea typeface="微软雅黑" pitchFamily="34" charset="-122"/>
              </a:rPr>
              <a:t>бөлім</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8518" y="1757459"/>
              <a:ext cx="689633" cy="6620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tx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Tree>
    <p:extLst>
      <p:ext uri="{BB962C8B-B14F-4D97-AF65-F5344CB8AC3E}">
        <p14:creationId xmlns:p14="http://schemas.microsoft.com/office/powerpoint/2010/main" val="4953185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left)">
                                      <p:cBhvr>
                                        <p:cTn id="8" dur="500"/>
                                        <p:tgtEl>
                                          <p:spTgt spid="13"/>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191992D1-00E4-474C-9F52-26C766EF6B32}"/>
              </a:ext>
            </a:extLst>
          </p:cNvPr>
          <p:cNvSpPr/>
          <p:nvPr/>
        </p:nvSpPr>
        <p:spPr>
          <a:xfrm>
            <a:off x="1608642" y="242195"/>
            <a:ext cx="5606022" cy="584775"/>
          </a:xfrm>
          <a:prstGeom prst="rect">
            <a:avLst/>
          </a:prstGeom>
        </p:spPr>
        <p:txBody>
          <a:bodyPr wrap="none">
            <a:spAutoFit/>
          </a:bodyPr>
          <a:lstStyle/>
          <a:p>
            <a:r>
              <a:rPr lang="kk-KZ" sz="3200" b="1" dirty="0">
                <a:latin typeface="Times New Roman" panose="02020603050405020304" pitchFamily="18" charset="0"/>
                <a:cs typeface="Times New Roman" panose="02020603050405020304" pitchFamily="18" charset="0"/>
              </a:rPr>
              <a:t>Антиплагиат не үшін қажет?</a:t>
            </a:r>
            <a:endParaRPr lang="ru-KZ" sz="3200" b="1" dirty="0">
              <a:latin typeface="Times New Roman" panose="02020603050405020304" pitchFamily="18" charset="0"/>
              <a:cs typeface="Times New Roman" panose="02020603050405020304" pitchFamily="18" charset="0"/>
            </a:endParaRPr>
          </a:p>
        </p:txBody>
      </p:sp>
      <p:sp>
        <p:nvSpPr>
          <p:cNvPr id="3" name="Прямоугольник 2">
            <a:extLst>
              <a:ext uri="{FF2B5EF4-FFF2-40B4-BE49-F238E27FC236}">
                <a16:creationId xmlns:a16="http://schemas.microsoft.com/office/drawing/2014/main" id="{C120E6CD-19F5-4295-8EA7-04F27F6C9302}"/>
              </a:ext>
            </a:extLst>
          </p:cNvPr>
          <p:cNvSpPr/>
          <p:nvPr/>
        </p:nvSpPr>
        <p:spPr>
          <a:xfrm>
            <a:off x="846666" y="1294477"/>
            <a:ext cx="7450667" cy="2554545"/>
          </a:xfrm>
          <a:prstGeom prst="rect">
            <a:avLst/>
          </a:prstGeom>
        </p:spPr>
        <p:txBody>
          <a:bodyPr wrap="square">
            <a:spAutoFit/>
          </a:bodyPr>
          <a:lstStyle/>
          <a:p>
            <a:r>
              <a:rPr lang="kk-KZ" sz="2000" dirty="0">
                <a:latin typeface="Times New Roman" panose="02020603050405020304" pitchFamily="18" charset="0"/>
                <a:cs typeface="Times New Roman" panose="02020603050405020304" pitchFamily="18" charset="0"/>
              </a:rPr>
              <a:t>Бұрын кез келген жұмыстың мәтінінің сапасын іздеу мен бағалауға мамандар көп уақыт жоғалтты,ал мәтінді көшіріп алу мен көзін іздеу белгісіз мерзімге созылуы мүмкін еді."Антиплагиат" мәтіндік көшіріп алуды іздеудің инновациялық жүйесі осы процесті айтарлықтай жеңілдетеді. "Антиплагиат" жүйесінің арқасында сіз тек мәтіннің сапасын ғана емес, дәл қандай фрагменттердің пысықтауды қажет ететінін түсіну мүмкіндігіне ие боласыз.</a:t>
            </a:r>
          </a:p>
        </p:txBody>
      </p:sp>
    </p:spTree>
    <p:extLst>
      <p:ext uri="{BB962C8B-B14F-4D97-AF65-F5344CB8AC3E}">
        <p14:creationId xmlns:p14="http://schemas.microsoft.com/office/powerpoint/2010/main" val="100108194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2795972" y="1866460"/>
            <a:ext cx="3552056" cy="1410579"/>
          </a:xfrm>
          <a:prstGeom prst="rect">
            <a:avLst/>
          </a:prstGeom>
        </p:spPr>
        <p:txBody>
          <a:bodyPr wrap="square">
            <a:spAutoFit/>
          </a:bodyPr>
          <a:lstStyle/>
          <a:p>
            <a:pPr>
              <a:lnSpc>
                <a:spcPct val="150000"/>
              </a:lnSpc>
            </a:pPr>
            <a:r>
              <a:rPr lang="en-US" altLang="zh-CN" sz="6600" dirty="0">
                <a:solidFill>
                  <a:srgbClr val="C00000"/>
                </a:solidFill>
                <a:latin typeface="Impact" pitchFamily="34" charset="0"/>
                <a:ea typeface="微软雅黑" panose="020B0503020204020204" pitchFamily="34" charset="-122"/>
              </a:rPr>
              <a:t>THANKS!</a:t>
            </a:r>
            <a:endParaRPr lang="zh-CN" altLang="en-US" sz="6600" b="0" dirty="0">
              <a:solidFill>
                <a:srgbClr val="C00000"/>
              </a:solidFill>
              <a:latin typeface="Impact" pitchFamily="34" charset="0"/>
              <a:ea typeface="微软雅黑" panose="020B0503020204020204" pitchFamily="34" charset="-122"/>
            </a:endParaRPr>
          </a:p>
        </p:txBody>
      </p:sp>
      <p:cxnSp>
        <p:nvCxnSpPr>
          <p:cNvPr id="5" name="直接连接符 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908957" y="206330"/>
            <a:ext cx="1188146" cy="400110"/>
          </a:xfrm>
          <a:prstGeom prst="rect">
            <a:avLst/>
          </a:prstGeom>
          <a:noFill/>
        </p:spPr>
        <p:txBody>
          <a:bodyPr wrap="none" rtlCol="0">
            <a:spAutoFit/>
          </a:bodyPr>
          <a:lstStyle/>
          <a:p>
            <a:r>
              <a:rPr lang="ru-RU" altLang="zh-CN" sz="2000" spc="300" dirty="0">
                <a:latin typeface="Times New Roman" panose="02020603050405020304" pitchFamily="18" charset="0"/>
                <a:ea typeface="方正兰亭细黑_GBK" pitchFamily="2" charset="-122"/>
                <a:cs typeface="Times New Roman" panose="02020603050405020304" pitchFamily="18" charset="0"/>
              </a:rPr>
              <a:t>Рахмет</a:t>
            </a:r>
            <a:endParaRPr lang="zh-CN" altLang="en-US" sz="2000" spc="300" dirty="0">
              <a:latin typeface="Times New Roman" panose="02020603050405020304" pitchFamily="18" charset="0"/>
              <a:ea typeface="方正兰亭细黑_GBK" pitchFamily="2" charset="-122"/>
              <a:cs typeface="Times New Roman" panose="02020603050405020304" pitchFamily="18" charset="0"/>
            </a:endParaRPr>
          </a:p>
        </p:txBody>
      </p:sp>
      <p:sp>
        <p:nvSpPr>
          <p:cNvPr id="8" name="TextBox 7"/>
          <p:cNvSpPr txBox="1"/>
          <p:nvPr/>
        </p:nvSpPr>
        <p:spPr>
          <a:xfrm>
            <a:off x="2907217" y="267886"/>
            <a:ext cx="1138453" cy="338554"/>
          </a:xfrm>
          <a:prstGeom prst="rect">
            <a:avLst/>
          </a:prstGeom>
          <a:noFill/>
        </p:spPr>
        <p:txBody>
          <a:bodyPr wrap="none" rtlCol="0">
            <a:spAutoFit/>
          </a:bodyPr>
          <a:lstStyle/>
          <a:p>
            <a:pPr algn="ctr"/>
            <a:r>
              <a:rPr lang="en-US" altLang="zh-CN" sz="1600" dirty="0">
                <a:solidFill>
                  <a:srgbClr val="C00000"/>
                </a:solidFill>
                <a:latin typeface="Kozuka Gothic Pro R" pitchFamily="34" charset="-128"/>
                <a:ea typeface="Kozuka Gothic Pro R" pitchFamily="34" charset="-128"/>
              </a:rPr>
              <a:t>Thank you</a:t>
            </a:r>
            <a:endParaRPr lang="zh-CN" altLang="en-US" sz="1600" dirty="0">
              <a:solidFill>
                <a:srgbClr val="C00000"/>
              </a:solidFill>
              <a:latin typeface="Kozuka Gothic Pro R" pitchFamily="34" charset="-128"/>
              <a:ea typeface="Kozuka Gothic Pro R" pitchFamily="34" charset="-128"/>
            </a:endParaRPr>
          </a:p>
        </p:txBody>
      </p:sp>
      <p:cxnSp>
        <p:nvCxnSpPr>
          <p:cNvPr id="9" name="直接连接符 8"/>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71746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300"/>
                                        <p:tgtEl>
                                          <p:spTgt spid="5"/>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300"/>
                                        <p:tgtEl>
                                          <p:spTgt spid="6"/>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right)">
                                      <p:cBhvr>
                                        <p:cTn id="16" dur="500"/>
                                        <p:tgtEl>
                                          <p:spTgt spid="7"/>
                                        </p:tgtEl>
                                      </p:cBhvr>
                                    </p:animEffect>
                                  </p:childTnLst>
                                </p:cTn>
                              </p:par>
                              <p:par>
                                <p:cTn id="17" presetID="1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ppt_x</p:attrName>
                                        </p:attrNameLst>
                                      </p:cBhvr>
                                      <p:tavLst>
                                        <p:tav tm="0">
                                          <p:val>
                                            <p:strVal val="#ppt_x-#ppt_w*1.125000"/>
                                          </p:val>
                                        </p:tav>
                                        <p:tav tm="100000">
                                          <p:val>
                                            <p:strVal val="#ppt_x"/>
                                          </p:val>
                                        </p:tav>
                                      </p:tavLst>
                                    </p:anim>
                                    <p:animEffect transition="in" filter="wipe(right)">
                                      <p:cBhvr>
                                        <p:cTn id="20" dur="500"/>
                                        <p:tgtEl>
                                          <p:spTgt spid="9"/>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ppt_x</p:attrName>
                                        </p:attrNameLst>
                                      </p:cBhvr>
                                      <p:tavLst>
                                        <p:tav tm="0">
                                          <p:val>
                                            <p:strVal val="#ppt_x-#ppt_w*1.125000"/>
                                          </p:val>
                                        </p:tav>
                                        <p:tav tm="100000">
                                          <p:val>
                                            <p:strVal val="#ppt_x"/>
                                          </p:val>
                                        </p:tav>
                                      </p:tavLst>
                                    </p:anim>
                                    <p:animEffect transition="in" filter="wipe(right)">
                                      <p:cBhvr>
                                        <p:cTn id="24" dur="500"/>
                                        <p:tgtEl>
                                          <p:spTgt spid="8"/>
                                        </p:tgtEl>
                                      </p:cBhvr>
                                    </p:animEffect>
                                  </p:childTnLst>
                                </p:cTn>
                              </p:par>
                            </p:childTnLst>
                          </p:cTn>
                        </p:par>
                        <p:par>
                          <p:cTn id="25" fill="hold">
                            <p:stCondLst>
                              <p:cond delay="1100"/>
                            </p:stCondLst>
                            <p:childTnLst>
                              <p:par>
                                <p:cTn id="26" presetID="17" presetClass="entr" presetSubtype="1" fill="hold" grpId="0" nodeType="afterEffect">
                                  <p:stCondLst>
                                    <p:cond delay="0"/>
                                  </p:stCondLst>
                                  <p:iterate type="lt">
                                    <p:tmPct val="40000"/>
                                  </p:iterate>
                                  <p:childTnLst>
                                    <p:set>
                                      <p:cBhvr>
                                        <p:cTn id="27" dur="1" fill="hold">
                                          <p:stCondLst>
                                            <p:cond delay="0"/>
                                          </p:stCondLst>
                                        </p:cTn>
                                        <p:tgtEl>
                                          <p:spTgt spid="24"/>
                                        </p:tgtEl>
                                        <p:attrNameLst>
                                          <p:attrName>style.visibility</p:attrName>
                                        </p:attrNameLst>
                                      </p:cBhvr>
                                      <p:to>
                                        <p:strVal val="visible"/>
                                      </p:to>
                                    </p:set>
                                    <p:anim calcmode="lin" valueType="num">
                                      <p:cBhvr>
                                        <p:cTn id="28" dur="250" fill="hold"/>
                                        <p:tgtEl>
                                          <p:spTgt spid="24"/>
                                        </p:tgtEl>
                                        <p:attrNameLst>
                                          <p:attrName>ppt_x</p:attrName>
                                        </p:attrNameLst>
                                      </p:cBhvr>
                                      <p:tavLst>
                                        <p:tav tm="0">
                                          <p:val>
                                            <p:strVal val="#ppt_x"/>
                                          </p:val>
                                        </p:tav>
                                        <p:tav tm="100000">
                                          <p:val>
                                            <p:strVal val="#ppt_x"/>
                                          </p:val>
                                        </p:tav>
                                      </p:tavLst>
                                    </p:anim>
                                    <p:anim calcmode="lin" valueType="num">
                                      <p:cBhvr>
                                        <p:cTn id="29" dur="250" fill="hold"/>
                                        <p:tgtEl>
                                          <p:spTgt spid="24"/>
                                        </p:tgtEl>
                                        <p:attrNameLst>
                                          <p:attrName>ppt_y</p:attrName>
                                        </p:attrNameLst>
                                      </p:cBhvr>
                                      <p:tavLst>
                                        <p:tav tm="0">
                                          <p:val>
                                            <p:strVal val="#ppt_y-#ppt_h/2"/>
                                          </p:val>
                                        </p:tav>
                                        <p:tav tm="100000">
                                          <p:val>
                                            <p:strVal val="#ppt_y"/>
                                          </p:val>
                                        </p:tav>
                                      </p:tavLst>
                                    </p:anim>
                                    <p:anim calcmode="lin" valueType="num">
                                      <p:cBhvr>
                                        <p:cTn id="30" dur="250" fill="hold"/>
                                        <p:tgtEl>
                                          <p:spTgt spid="24"/>
                                        </p:tgtEl>
                                        <p:attrNameLst>
                                          <p:attrName>ppt_w</p:attrName>
                                        </p:attrNameLst>
                                      </p:cBhvr>
                                      <p:tavLst>
                                        <p:tav tm="0">
                                          <p:val>
                                            <p:strVal val="#ppt_w"/>
                                          </p:val>
                                        </p:tav>
                                        <p:tav tm="100000">
                                          <p:val>
                                            <p:strVal val="#ppt_w"/>
                                          </p:val>
                                        </p:tav>
                                      </p:tavLst>
                                    </p:anim>
                                    <p:anim calcmode="lin" valueType="num">
                                      <p:cBhvr>
                                        <p:cTn id="31" dur="250" fill="hold"/>
                                        <p:tgtEl>
                                          <p:spTgt spid="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 grpId="0" animBg="1"/>
      <p:bldP spid="7"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747814" y="846409"/>
            <a:ext cx="1870428" cy="187042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021197" y="3291201"/>
            <a:ext cx="677676" cy="677676"/>
          </a:xfrm>
          <a:prstGeom prst="ellipse">
            <a:avLst/>
          </a:prstGeom>
          <a:solidFill>
            <a:srgbClr val="1A3F6C"/>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898898" y="50768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4870435" y="2666867"/>
            <a:ext cx="301060" cy="301060"/>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椭圆 6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5339712" y="1315977"/>
            <a:ext cx="623903" cy="623903"/>
            <a:chOff x="304800" y="673100"/>
            <a:chExt cx="4000500" cy="4000500"/>
          </a:xfrm>
          <a:effectLst>
            <a:outerShdw blurRad="317500" dist="1905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椭圆 6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2680939" y="3364863"/>
            <a:ext cx="219777" cy="219777"/>
            <a:chOff x="304800" y="673100"/>
            <a:chExt cx="4000500" cy="4000500"/>
          </a:xfrm>
          <a:effectLst>
            <a:outerShdw blurRad="381000" dist="152400" dir="8100000" algn="tr" rotWithShape="0">
              <a:prstClr val="black">
                <a:alpha val="70000"/>
              </a:prstClr>
            </a:outerShdw>
          </a:effectLst>
        </p:grpSpPr>
        <p:sp>
          <p:nvSpPr>
            <p:cNvPr id="70" name="同心圆 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椭圆 7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p:cNvGrpSpPr/>
          <p:nvPr/>
        </p:nvGrpSpPr>
        <p:grpSpPr>
          <a:xfrm>
            <a:off x="432219" y="4349008"/>
            <a:ext cx="287919" cy="287919"/>
            <a:chOff x="304800" y="673100"/>
            <a:chExt cx="4000500" cy="4000500"/>
          </a:xfrm>
          <a:effectLst>
            <a:outerShdw blurRad="381000" dist="152400" dir="8100000" algn="tr" rotWithShape="0">
              <a:prstClr val="black">
                <a:alpha val="7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椭圆 7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椭圆 74"/>
          <p:cNvSpPr/>
          <p:nvPr/>
        </p:nvSpPr>
        <p:spPr>
          <a:xfrm>
            <a:off x="4534785" y="105481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4549298" y="4510926"/>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3568901" y="3123469"/>
            <a:ext cx="824609" cy="824609"/>
            <a:chOff x="304800" y="673100"/>
            <a:chExt cx="4000500" cy="4000500"/>
          </a:xfrm>
          <a:effectLst>
            <a:outerShdw blurRad="317500" dist="1905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椭圆 7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TextBox 80"/>
          <p:cNvSpPr txBox="1"/>
          <p:nvPr/>
        </p:nvSpPr>
        <p:spPr>
          <a:xfrm>
            <a:off x="1885522" y="1556658"/>
            <a:ext cx="1630575" cy="492443"/>
          </a:xfrm>
          <a:prstGeom prst="rect">
            <a:avLst/>
          </a:prstGeom>
          <a:noFill/>
          <a:effectLst/>
        </p:spPr>
        <p:txBody>
          <a:bodyPr wrap="none" rtlCol="0">
            <a:spAutoFit/>
          </a:bodyPr>
          <a:lstStyle/>
          <a:p>
            <a:r>
              <a:rPr lang="en-US" altLang="zh-CN" sz="2600" b="1" dirty="0">
                <a:solidFill>
                  <a:srgbClr val="C00000"/>
                </a:solidFill>
                <a:latin typeface="微软雅黑" pitchFamily="34" charset="-122"/>
                <a:ea typeface="造字工房俊雅锐宋体验版常规体" pitchFamily="50" charset="-122"/>
              </a:rPr>
              <a:t>THANKS</a:t>
            </a:r>
            <a:endParaRPr lang="zh-CN" altLang="en-US" sz="2600" b="1" dirty="0">
              <a:solidFill>
                <a:srgbClr val="C00000"/>
              </a:solidFill>
              <a:latin typeface="微软雅黑" pitchFamily="34" charset="-122"/>
              <a:ea typeface="造字工房俊雅锐宋体验版常规体" pitchFamily="50" charset="-122"/>
            </a:endParaRPr>
          </a:p>
        </p:txBody>
      </p:sp>
      <p:sp>
        <p:nvSpPr>
          <p:cNvPr id="83" name="TextBox 82"/>
          <p:cNvSpPr txBox="1"/>
          <p:nvPr/>
        </p:nvSpPr>
        <p:spPr>
          <a:xfrm>
            <a:off x="98857" y="4635820"/>
            <a:ext cx="9144000" cy="369332"/>
          </a:xfrm>
          <a:prstGeom prst="rect">
            <a:avLst/>
          </a:prstGeom>
          <a:noFill/>
        </p:spPr>
        <p:txBody>
          <a:bodyPr wrap="square" rtlCol="0">
            <a:spAutoFit/>
          </a:bodyPr>
          <a:lstStyle/>
          <a:p>
            <a:pPr algn="ctr"/>
            <a:r>
              <a:rPr lang="en-US" altLang="zh-CN" dirty="0">
                <a:latin typeface="Times New Roman" panose="02020603050405020304" pitchFamily="18" charset="0"/>
                <a:ea typeface="微软雅黑" pitchFamily="34" charset="-122"/>
                <a:cs typeface="Times New Roman" panose="02020603050405020304" pitchFamily="18" charset="0"/>
                <a:hlinkClick r:id="rId4"/>
              </a:rPr>
              <a:t>yaakovazat@gmail.com</a:t>
            </a:r>
            <a:r>
              <a:rPr lang="zh-CN" altLang="en-US" dirty="0">
                <a:latin typeface="Times New Roman" panose="02020603050405020304" pitchFamily="18" charset="0"/>
                <a:ea typeface="微软雅黑" pitchFamily="34" charset="-122"/>
                <a:cs typeface="Times New Roman" panose="02020603050405020304" pitchFamily="18" charset="0"/>
              </a:rPr>
              <a:t> </a:t>
            </a:r>
            <a:r>
              <a:rPr lang="en-US" altLang="zh-CN" dirty="0">
                <a:latin typeface="Times New Roman" panose="02020603050405020304" pitchFamily="18" charset="0"/>
                <a:ea typeface="微软雅黑" pitchFamily="34" charset="-122"/>
                <a:cs typeface="Times New Roman" panose="02020603050405020304" pitchFamily="18" charset="0"/>
              </a:rPr>
              <a:t>|</a:t>
            </a:r>
            <a:r>
              <a:rPr lang="zh-CN" altLang="en-US" dirty="0">
                <a:latin typeface="Times New Roman" panose="02020603050405020304" pitchFamily="18" charset="0"/>
                <a:ea typeface="微软雅黑" pitchFamily="34" charset="-122"/>
                <a:cs typeface="Times New Roman" panose="02020603050405020304" pitchFamily="18" charset="0"/>
              </a:rPr>
              <a:t> </a:t>
            </a:r>
            <a:r>
              <a:rPr lang="en-US" altLang="zh-CN" dirty="0">
                <a:latin typeface="Times New Roman" panose="02020603050405020304" pitchFamily="18" charset="0"/>
                <a:ea typeface="微软雅黑" pitchFamily="34" charset="-122"/>
                <a:cs typeface="Times New Roman" panose="02020603050405020304" pitchFamily="18" charset="0"/>
                <a:hlinkClick r:id="rId5"/>
              </a:rPr>
              <a:t>a@azat.ai</a:t>
            </a:r>
            <a:r>
              <a:rPr lang="zh-CN" altLang="en-US" dirty="0">
                <a:latin typeface="Times New Roman" panose="02020603050405020304" pitchFamily="18" charset="0"/>
                <a:ea typeface="微软雅黑" pitchFamily="34" charset="-122"/>
                <a:cs typeface="Times New Roman" panose="02020603050405020304" pitchFamily="18" charset="0"/>
              </a:rPr>
              <a:t> </a:t>
            </a:r>
            <a:r>
              <a:rPr lang="en-US" altLang="zh-CN" dirty="0">
                <a:latin typeface="Times New Roman" panose="02020603050405020304" pitchFamily="18" charset="0"/>
                <a:ea typeface="微软雅黑" pitchFamily="34" charset="-122"/>
                <a:cs typeface="Times New Roman" panose="02020603050405020304" pitchFamily="18" charset="0"/>
              </a:rPr>
              <a:t>|</a:t>
            </a:r>
            <a:r>
              <a:rPr lang="zh-CN" altLang="en-US" dirty="0">
                <a:latin typeface="Times New Roman" panose="02020603050405020304" pitchFamily="18" charset="0"/>
                <a:ea typeface="微软雅黑" pitchFamily="34" charset="-122"/>
                <a:cs typeface="Times New Roman" panose="02020603050405020304" pitchFamily="18" charset="0"/>
              </a:rPr>
              <a:t> </a:t>
            </a:r>
            <a:r>
              <a:rPr lang="en-US" altLang="zh-CN" dirty="0">
                <a:latin typeface="Times New Roman" panose="02020603050405020304" pitchFamily="18" charset="0"/>
                <a:ea typeface="微软雅黑" pitchFamily="34" charset="-122"/>
                <a:cs typeface="Times New Roman" panose="02020603050405020304" pitchFamily="18" charset="0"/>
                <a:hlinkClick r:id="rId6"/>
              </a:rPr>
              <a:t>https://azat.ai</a:t>
            </a:r>
            <a:endParaRPr lang="en-US" altLang="zh-CN" dirty="0">
              <a:latin typeface="Times New Roman" panose="02020603050405020304" pitchFamily="18" charset="0"/>
              <a:ea typeface="微软雅黑" pitchFamily="34" charset="-122"/>
              <a:cs typeface="Times New Roman" panose="02020603050405020304" pitchFamily="18" charset="0"/>
            </a:endParaRPr>
          </a:p>
        </p:txBody>
      </p:sp>
      <p:sp>
        <p:nvSpPr>
          <p:cNvPr id="27" name="TextBox 2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2158160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33"/>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33"/>
                                        </p:tgtEl>
                                        <p:attrNameLst>
                                          <p:attrName>style.visibility</p:attrName>
                                        </p:attrNameLst>
                                      </p:cBhvr>
                                      <p:to>
                                        <p:strVal val="visible"/>
                                      </p:to>
                                    </p:set>
                                    <p:anim calcmode="lin" valueType="num">
                                      <p:cBhvr>
                                        <p:cTn id="9" dur="1000" fill="hold"/>
                                        <p:tgtEl>
                                          <p:spTgt spid="33"/>
                                        </p:tgtEl>
                                        <p:attrNameLst>
                                          <p:attrName>ppt_w</p:attrName>
                                        </p:attrNameLst>
                                      </p:cBhvr>
                                      <p:tavLst>
                                        <p:tav tm="0">
                                          <p:val>
                                            <p:fltVal val="0"/>
                                          </p:val>
                                        </p:tav>
                                        <p:tav tm="100000">
                                          <p:val>
                                            <p:strVal val="#ppt_w"/>
                                          </p:val>
                                        </p:tav>
                                      </p:tavLst>
                                    </p:anim>
                                    <p:anim calcmode="lin" valueType="num">
                                      <p:cBhvr>
                                        <p:cTn id="10" dur="1000" fill="hold"/>
                                        <p:tgtEl>
                                          <p:spTgt spid="33"/>
                                        </p:tgtEl>
                                        <p:attrNameLst>
                                          <p:attrName>ppt_h</p:attrName>
                                        </p:attrNameLst>
                                      </p:cBhvr>
                                      <p:tavLst>
                                        <p:tav tm="0">
                                          <p:val>
                                            <p:fltVal val="0"/>
                                          </p:val>
                                        </p:tav>
                                        <p:tav tm="100000">
                                          <p:val>
                                            <p:strVal val="#ppt_h"/>
                                          </p:val>
                                        </p:tav>
                                      </p:tavLst>
                                    </p:anim>
                                    <p:animEffect transition="in" filter="fade">
                                      <p:cBhvr>
                                        <p:cTn id="11" dur="1000"/>
                                        <p:tgtEl>
                                          <p:spTgt spid="33"/>
                                        </p:tgtEl>
                                      </p:cBhvr>
                                    </p:animEffect>
                                  </p:childTnLst>
                                </p:cTn>
                              </p:par>
                              <p:par>
                                <p:cTn id="12" presetID="64" presetClass="path" presetSubtype="0" fill="hold" nodeType="withEffect">
                                  <p:stCondLst>
                                    <p:cond delay="400"/>
                                  </p:stCondLst>
                                  <p:childTnLst>
                                    <p:animMotion origin="layout" path="M -4.72222E-6 -4.68026E-6 L 0.38872 0.84338 " pathEditMode="relative" rAng="0" ptsTypes="AA">
                                      <p:cBhvr>
                                        <p:cTn id="13" dur="1000" spd="-100000" fill="hold"/>
                                        <p:tgtEl>
                                          <p:spTgt spid="33"/>
                                        </p:tgtEl>
                                        <p:attrNameLst>
                                          <p:attrName>ppt_x</p:attrName>
                                          <p:attrName>ppt_y</p:attrName>
                                        </p:attrNameLst>
                                      </p:cBhvr>
                                      <p:rCtr x="19427" y="42169"/>
                                    </p:animMotion>
                                  </p:childTnLst>
                                </p:cTn>
                              </p:par>
                              <p:par>
                                <p:cTn id="14" presetID="1" presetClass="entr" presetSubtype="0" fill="hold" grpId="0" nodeType="withEffect">
                                  <p:stCondLst>
                                    <p:cond delay="300"/>
                                  </p:stCondLst>
                                  <p:childTnLst>
                                    <p:set>
                                      <p:cBhvr>
                                        <p:cTn id="15" dur="1" fill="hold">
                                          <p:stCondLst>
                                            <p:cond delay="0"/>
                                          </p:stCondLst>
                                        </p:cTn>
                                        <p:tgtEl>
                                          <p:spTgt spid="41"/>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41"/>
                                        </p:tgtEl>
                                        <p:attrNameLst>
                                          <p:attrName>style.visibility</p:attrName>
                                        </p:attrNameLst>
                                      </p:cBhvr>
                                      <p:to>
                                        <p:strVal val="visible"/>
                                      </p:to>
                                    </p:set>
                                    <p:anim calcmode="lin" valueType="num">
                                      <p:cBhvr>
                                        <p:cTn id="18" dur="1000" fill="hold"/>
                                        <p:tgtEl>
                                          <p:spTgt spid="41"/>
                                        </p:tgtEl>
                                        <p:attrNameLst>
                                          <p:attrName>ppt_w</p:attrName>
                                        </p:attrNameLst>
                                      </p:cBhvr>
                                      <p:tavLst>
                                        <p:tav tm="0">
                                          <p:val>
                                            <p:fltVal val="0"/>
                                          </p:val>
                                        </p:tav>
                                        <p:tav tm="100000">
                                          <p:val>
                                            <p:strVal val="#ppt_w"/>
                                          </p:val>
                                        </p:tav>
                                      </p:tavLst>
                                    </p:anim>
                                    <p:anim calcmode="lin" valueType="num">
                                      <p:cBhvr>
                                        <p:cTn id="19" dur="1000" fill="hold"/>
                                        <p:tgtEl>
                                          <p:spTgt spid="41"/>
                                        </p:tgtEl>
                                        <p:attrNameLst>
                                          <p:attrName>ppt_h</p:attrName>
                                        </p:attrNameLst>
                                      </p:cBhvr>
                                      <p:tavLst>
                                        <p:tav tm="0">
                                          <p:val>
                                            <p:fltVal val="0"/>
                                          </p:val>
                                        </p:tav>
                                        <p:tav tm="100000">
                                          <p:val>
                                            <p:strVal val="#ppt_h"/>
                                          </p:val>
                                        </p:tav>
                                      </p:tavLst>
                                    </p:anim>
                                    <p:animEffect transition="in" filter="fade">
                                      <p:cBhvr>
                                        <p:cTn id="20" dur="1000"/>
                                        <p:tgtEl>
                                          <p:spTgt spid="41"/>
                                        </p:tgtEl>
                                      </p:cBhvr>
                                    </p:animEffect>
                                  </p:childTnLst>
                                </p:cTn>
                              </p:par>
                              <p:par>
                                <p:cTn id="21" presetID="64" presetClass="path" presetSubtype="0" fill="hold" grpId="2" nodeType="withEffect">
                                  <p:stCondLst>
                                    <p:cond delay="300"/>
                                  </p:stCondLst>
                                  <p:childTnLst>
                                    <p:animMotion origin="layout" path="M 2.77778E-6 2.422E-6 L 0.39375 -0.33797 " pathEditMode="relative" rAng="0" ptsTypes="AA">
                                      <p:cBhvr>
                                        <p:cTn id="22" dur="1000" spd="-100000" fill="hold"/>
                                        <p:tgtEl>
                                          <p:spTgt spid="41"/>
                                        </p:tgtEl>
                                        <p:attrNameLst>
                                          <p:attrName>ppt_x</p:attrName>
                                          <p:attrName>ppt_y</p:attrName>
                                        </p:attrNameLst>
                                      </p:cBhvr>
                                      <p:rCtr x="19688" y="-16898"/>
                                    </p:animMotion>
                                  </p:childTnLst>
                                </p:cTn>
                              </p:par>
                              <p:par>
                                <p:cTn id="23" presetID="1" presetClass="entr" presetSubtype="0" fill="hold" nodeType="withEffect">
                                  <p:stCondLst>
                                    <p:cond delay="300"/>
                                  </p:stCondLst>
                                  <p:childTnLst>
                                    <p:set>
                                      <p:cBhvr>
                                        <p:cTn id="24" dur="1" fill="hold">
                                          <p:stCondLst>
                                            <p:cond delay="0"/>
                                          </p:stCondLst>
                                        </p:cTn>
                                        <p:tgtEl>
                                          <p:spTgt spid="42"/>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42"/>
                                        </p:tgtEl>
                                        <p:attrNameLst>
                                          <p:attrName>style.visibility</p:attrName>
                                        </p:attrNameLst>
                                      </p:cBhvr>
                                      <p:to>
                                        <p:strVal val="visible"/>
                                      </p:to>
                                    </p:set>
                                    <p:anim calcmode="lin" valueType="num">
                                      <p:cBhvr>
                                        <p:cTn id="27" dur="1000" fill="hold"/>
                                        <p:tgtEl>
                                          <p:spTgt spid="42"/>
                                        </p:tgtEl>
                                        <p:attrNameLst>
                                          <p:attrName>ppt_w</p:attrName>
                                        </p:attrNameLst>
                                      </p:cBhvr>
                                      <p:tavLst>
                                        <p:tav tm="0">
                                          <p:val>
                                            <p:fltVal val="0"/>
                                          </p:val>
                                        </p:tav>
                                        <p:tav tm="100000">
                                          <p:val>
                                            <p:strVal val="#ppt_w"/>
                                          </p:val>
                                        </p:tav>
                                      </p:tavLst>
                                    </p:anim>
                                    <p:anim calcmode="lin" valueType="num">
                                      <p:cBhvr>
                                        <p:cTn id="28" dur="1000" fill="hold"/>
                                        <p:tgtEl>
                                          <p:spTgt spid="42"/>
                                        </p:tgtEl>
                                        <p:attrNameLst>
                                          <p:attrName>ppt_h</p:attrName>
                                        </p:attrNameLst>
                                      </p:cBhvr>
                                      <p:tavLst>
                                        <p:tav tm="0">
                                          <p:val>
                                            <p:fltVal val="0"/>
                                          </p:val>
                                        </p:tav>
                                        <p:tav tm="100000">
                                          <p:val>
                                            <p:strVal val="#ppt_h"/>
                                          </p:val>
                                        </p:tav>
                                      </p:tavLst>
                                    </p:anim>
                                    <p:animEffect transition="in" filter="fade">
                                      <p:cBhvr>
                                        <p:cTn id="29" dur="1000"/>
                                        <p:tgtEl>
                                          <p:spTgt spid="42"/>
                                        </p:tgtEl>
                                      </p:cBhvr>
                                    </p:animEffect>
                                  </p:childTnLst>
                                </p:cTn>
                              </p:par>
                              <p:par>
                                <p:cTn id="30" presetID="64" presetClass="path" presetSubtype="0" fill="hold" nodeType="withEffect">
                                  <p:stCondLst>
                                    <p:cond delay="300"/>
                                  </p:stCondLst>
                                  <p:childTnLst>
                                    <p:animMotion origin="layout" path="M -5.55556E-7 -1.46123E-6 L 0.20451 0.58418 " pathEditMode="relative" rAng="0" ptsTypes="AA">
                                      <p:cBhvr>
                                        <p:cTn id="31" dur="1000" spd="-100000" fill="hold"/>
                                        <p:tgtEl>
                                          <p:spTgt spid="42"/>
                                        </p:tgtEl>
                                        <p:attrNameLst>
                                          <p:attrName>ppt_x</p:attrName>
                                          <p:attrName>ppt_y</p:attrName>
                                        </p:attrNameLst>
                                      </p:cBhvr>
                                      <p:rCtr x="10226" y="29194"/>
                                    </p:animMotion>
                                  </p:childTnLst>
                                </p:cTn>
                              </p:par>
                              <p:par>
                                <p:cTn id="32" presetID="1" presetClass="entr" presetSubtype="0"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 calcmode="lin" valueType="num">
                                      <p:cBhvr>
                                        <p:cTn id="36" dur="1000" fill="hold"/>
                                        <p:tgtEl>
                                          <p:spTgt spid="65"/>
                                        </p:tgtEl>
                                        <p:attrNameLst>
                                          <p:attrName>ppt_w</p:attrName>
                                        </p:attrNameLst>
                                      </p:cBhvr>
                                      <p:tavLst>
                                        <p:tav tm="0">
                                          <p:val>
                                            <p:fltVal val="0"/>
                                          </p:val>
                                        </p:tav>
                                        <p:tav tm="100000">
                                          <p:val>
                                            <p:strVal val="#ppt_w"/>
                                          </p:val>
                                        </p:tav>
                                      </p:tavLst>
                                    </p:anim>
                                    <p:anim calcmode="lin" valueType="num">
                                      <p:cBhvr>
                                        <p:cTn id="37" dur="1000" fill="hold"/>
                                        <p:tgtEl>
                                          <p:spTgt spid="65"/>
                                        </p:tgtEl>
                                        <p:attrNameLst>
                                          <p:attrName>ppt_h</p:attrName>
                                        </p:attrNameLst>
                                      </p:cBhvr>
                                      <p:tavLst>
                                        <p:tav tm="0">
                                          <p:val>
                                            <p:fltVal val="0"/>
                                          </p:val>
                                        </p:tav>
                                        <p:tav tm="100000">
                                          <p:val>
                                            <p:strVal val="#ppt_h"/>
                                          </p:val>
                                        </p:tav>
                                      </p:tavLst>
                                    </p:anim>
                                    <p:animEffect transition="in" filter="fade">
                                      <p:cBhvr>
                                        <p:cTn id="38" dur="1000"/>
                                        <p:tgtEl>
                                          <p:spTgt spid="65"/>
                                        </p:tgtEl>
                                      </p:cBhvr>
                                    </p:animEffect>
                                  </p:childTnLst>
                                </p:cTn>
                              </p:par>
                              <p:par>
                                <p:cTn id="39" presetID="64" presetClass="path" presetSubtype="0" fill="hold" nodeType="withEffect">
                                  <p:stCondLst>
                                    <p:cond delay="0"/>
                                  </p:stCondLst>
                                  <p:childTnLst>
                                    <p:animMotion origin="layout" path="M -5.55556E-7 -3.28699E-6 L -0.52465 -0.50942 " pathEditMode="relative" rAng="0" ptsTypes="AA">
                                      <p:cBhvr>
                                        <p:cTn id="40" dur="1000" spd="-100000" fill="hold"/>
                                        <p:tgtEl>
                                          <p:spTgt spid="65"/>
                                        </p:tgtEl>
                                        <p:attrNameLst>
                                          <p:attrName>ppt_x</p:attrName>
                                          <p:attrName>ppt_y</p:attrName>
                                        </p:attrNameLst>
                                      </p:cBhvr>
                                      <p:rCtr x="-26233" y="-25487"/>
                                    </p:animMotion>
                                  </p:childTnLst>
                                </p:cTn>
                              </p:par>
                              <p:par>
                                <p:cTn id="41" presetID="1" presetClass="entr" presetSubtype="0" fill="hold" grpId="0" nodeType="withEffect">
                                  <p:stCondLst>
                                    <p:cond delay="200"/>
                                  </p:stCondLst>
                                  <p:childTnLst>
                                    <p:set>
                                      <p:cBhvr>
                                        <p:cTn id="42" dur="1" fill="hold">
                                          <p:stCondLst>
                                            <p:cond delay="0"/>
                                          </p:stCondLst>
                                        </p:cTn>
                                        <p:tgtEl>
                                          <p:spTgt spid="75"/>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75"/>
                                        </p:tgtEl>
                                        <p:attrNameLst>
                                          <p:attrName>style.visibility</p:attrName>
                                        </p:attrNameLst>
                                      </p:cBhvr>
                                      <p:to>
                                        <p:strVal val="visible"/>
                                      </p:to>
                                    </p:set>
                                    <p:anim calcmode="lin" valueType="num">
                                      <p:cBhvr>
                                        <p:cTn id="45" dur="1000" fill="hold"/>
                                        <p:tgtEl>
                                          <p:spTgt spid="75"/>
                                        </p:tgtEl>
                                        <p:attrNameLst>
                                          <p:attrName>ppt_w</p:attrName>
                                        </p:attrNameLst>
                                      </p:cBhvr>
                                      <p:tavLst>
                                        <p:tav tm="0">
                                          <p:val>
                                            <p:fltVal val="0"/>
                                          </p:val>
                                        </p:tav>
                                        <p:tav tm="100000">
                                          <p:val>
                                            <p:strVal val="#ppt_w"/>
                                          </p:val>
                                        </p:tav>
                                      </p:tavLst>
                                    </p:anim>
                                    <p:anim calcmode="lin" valueType="num">
                                      <p:cBhvr>
                                        <p:cTn id="46" dur="1000" fill="hold"/>
                                        <p:tgtEl>
                                          <p:spTgt spid="75"/>
                                        </p:tgtEl>
                                        <p:attrNameLst>
                                          <p:attrName>ppt_h</p:attrName>
                                        </p:attrNameLst>
                                      </p:cBhvr>
                                      <p:tavLst>
                                        <p:tav tm="0">
                                          <p:val>
                                            <p:fltVal val="0"/>
                                          </p:val>
                                        </p:tav>
                                        <p:tav tm="100000">
                                          <p:val>
                                            <p:strVal val="#ppt_h"/>
                                          </p:val>
                                        </p:tav>
                                      </p:tavLst>
                                    </p:anim>
                                    <p:animEffect transition="in" filter="fade">
                                      <p:cBhvr>
                                        <p:cTn id="47" dur="1000"/>
                                        <p:tgtEl>
                                          <p:spTgt spid="75"/>
                                        </p:tgtEl>
                                      </p:cBhvr>
                                    </p:animEffect>
                                  </p:childTnLst>
                                </p:cTn>
                              </p:par>
                              <p:par>
                                <p:cTn id="48" presetID="64" presetClass="path" presetSubtype="0" fill="hold" grpId="2" nodeType="withEffect">
                                  <p:stCondLst>
                                    <p:cond delay="200"/>
                                  </p:stCondLst>
                                  <p:childTnLst>
                                    <p:animMotion origin="layout" path="M -2.22222E-6 1.18319E-6 L 0.21702 -0.37071 " pathEditMode="relative" rAng="0" ptsTypes="AA">
                                      <p:cBhvr>
                                        <p:cTn id="49" dur="1000" spd="-100000" fill="hold"/>
                                        <p:tgtEl>
                                          <p:spTgt spid="75"/>
                                        </p:tgtEl>
                                        <p:attrNameLst>
                                          <p:attrName>ppt_x</p:attrName>
                                          <p:attrName>ppt_y</p:attrName>
                                        </p:attrNameLst>
                                      </p:cBhvr>
                                      <p:rCtr x="10851" y="-18536"/>
                                    </p:animMotion>
                                  </p:childTnLst>
                                </p:cTn>
                              </p:par>
                              <p:par>
                                <p:cTn id="50" presetID="1" presetClass="entr" presetSubtype="0" fill="hold" grpId="0" nodeType="withEffect">
                                  <p:stCondLst>
                                    <p:cond delay="400"/>
                                  </p:stCondLst>
                                  <p:childTnLst>
                                    <p:set>
                                      <p:cBhvr>
                                        <p:cTn id="51" dur="1" fill="hold">
                                          <p:stCondLst>
                                            <p:cond delay="0"/>
                                          </p:stCondLst>
                                        </p:cTn>
                                        <p:tgtEl>
                                          <p:spTgt spid="76"/>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76"/>
                                        </p:tgtEl>
                                        <p:attrNameLst>
                                          <p:attrName>style.visibility</p:attrName>
                                        </p:attrNameLst>
                                      </p:cBhvr>
                                      <p:to>
                                        <p:strVal val="visible"/>
                                      </p:to>
                                    </p:set>
                                    <p:anim calcmode="lin" valueType="num">
                                      <p:cBhvr>
                                        <p:cTn id="54" dur="1000" fill="hold"/>
                                        <p:tgtEl>
                                          <p:spTgt spid="76"/>
                                        </p:tgtEl>
                                        <p:attrNameLst>
                                          <p:attrName>ppt_w</p:attrName>
                                        </p:attrNameLst>
                                      </p:cBhvr>
                                      <p:tavLst>
                                        <p:tav tm="0">
                                          <p:val>
                                            <p:fltVal val="0"/>
                                          </p:val>
                                        </p:tav>
                                        <p:tav tm="100000">
                                          <p:val>
                                            <p:strVal val="#ppt_w"/>
                                          </p:val>
                                        </p:tav>
                                      </p:tavLst>
                                    </p:anim>
                                    <p:anim calcmode="lin" valueType="num">
                                      <p:cBhvr>
                                        <p:cTn id="55" dur="1000" fill="hold"/>
                                        <p:tgtEl>
                                          <p:spTgt spid="76"/>
                                        </p:tgtEl>
                                        <p:attrNameLst>
                                          <p:attrName>ppt_h</p:attrName>
                                        </p:attrNameLst>
                                      </p:cBhvr>
                                      <p:tavLst>
                                        <p:tav tm="0">
                                          <p:val>
                                            <p:fltVal val="0"/>
                                          </p:val>
                                        </p:tav>
                                        <p:tav tm="100000">
                                          <p:val>
                                            <p:strVal val="#ppt_h"/>
                                          </p:val>
                                        </p:tav>
                                      </p:tavLst>
                                    </p:anim>
                                    <p:animEffect transition="in" filter="fade">
                                      <p:cBhvr>
                                        <p:cTn id="56" dur="1000"/>
                                        <p:tgtEl>
                                          <p:spTgt spid="76"/>
                                        </p:tgtEl>
                                      </p:cBhvr>
                                    </p:animEffect>
                                  </p:childTnLst>
                                </p:cTn>
                              </p:par>
                              <p:par>
                                <p:cTn id="57" presetID="64" presetClass="path" presetSubtype="0" fill="hold" grpId="2" nodeType="withEffect">
                                  <p:stCondLst>
                                    <p:cond delay="400"/>
                                  </p:stCondLst>
                                  <p:childTnLst>
                                    <p:animMotion origin="layout" path="M 5E-6 2.09762E-6 L -0.18855 -1.11369 " pathEditMode="relative" rAng="0" ptsTypes="AA">
                                      <p:cBhvr>
                                        <p:cTn id="58" dur="1000" spd="-100000" fill="hold"/>
                                        <p:tgtEl>
                                          <p:spTgt spid="76"/>
                                        </p:tgtEl>
                                        <p:attrNameLst>
                                          <p:attrName>ppt_x</p:attrName>
                                          <p:attrName>ppt_y</p:attrName>
                                        </p:attrNameLst>
                                      </p:cBhvr>
                                      <p:rCtr x="-9427" y="-55700"/>
                                    </p:animMotion>
                                  </p:childTnLst>
                                </p:cTn>
                              </p:par>
                              <p:par>
                                <p:cTn id="59" presetID="1" presetClass="entr" presetSubtype="0" fill="hold" grpId="0" nodeType="withEffect">
                                  <p:stCondLst>
                                    <p:cond delay="200"/>
                                  </p:stCondLst>
                                  <p:childTnLst>
                                    <p:set>
                                      <p:cBhvr>
                                        <p:cTn id="60" dur="1" fill="hold">
                                          <p:stCondLst>
                                            <p:cond delay="0"/>
                                          </p:stCondLst>
                                        </p:cTn>
                                        <p:tgtEl>
                                          <p:spTgt spid="40"/>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40"/>
                                        </p:tgtEl>
                                        <p:attrNameLst>
                                          <p:attrName>style.visibility</p:attrName>
                                        </p:attrNameLst>
                                      </p:cBhvr>
                                      <p:to>
                                        <p:strVal val="visible"/>
                                      </p:to>
                                    </p:set>
                                    <p:anim calcmode="lin" valueType="num">
                                      <p:cBhvr>
                                        <p:cTn id="63" dur="1000" fill="hold"/>
                                        <p:tgtEl>
                                          <p:spTgt spid="40"/>
                                        </p:tgtEl>
                                        <p:attrNameLst>
                                          <p:attrName>ppt_w</p:attrName>
                                        </p:attrNameLst>
                                      </p:cBhvr>
                                      <p:tavLst>
                                        <p:tav tm="0">
                                          <p:val>
                                            <p:fltVal val="0"/>
                                          </p:val>
                                        </p:tav>
                                        <p:tav tm="100000">
                                          <p:val>
                                            <p:strVal val="#ppt_w"/>
                                          </p:val>
                                        </p:tav>
                                      </p:tavLst>
                                    </p:anim>
                                    <p:anim calcmode="lin" valueType="num">
                                      <p:cBhvr>
                                        <p:cTn id="64" dur="1000" fill="hold"/>
                                        <p:tgtEl>
                                          <p:spTgt spid="40"/>
                                        </p:tgtEl>
                                        <p:attrNameLst>
                                          <p:attrName>ppt_h</p:attrName>
                                        </p:attrNameLst>
                                      </p:cBhvr>
                                      <p:tavLst>
                                        <p:tav tm="0">
                                          <p:val>
                                            <p:fltVal val="0"/>
                                          </p:val>
                                        </p:tav>
                                        <p:tav tm="100000">
                                          <p:val>
                                            <p:strVal val="#ppt_h"/>
                                          </p:val>
                                        </p:tav>
                                      </p:tavLst>
                                    </p:anim>
                                    <p:animEffect transition="in" filter="fade">
                                      <p:cBhvr>
                                        <p:cTn id="65" dur="1000"/>
                                        <p:tgtEl>
                                          <p:spTgt spid="40"/>
                                        </p:tgtEl>
                                      </p:cBhvr>
                                    </p:animEffect>
                                  </p:childTnLst>
                                </p:cTn>
                              </p:par>
                              <p:par>
                                <p:cTn id="66" presetID="64" presetClass="path" presetSubtype="0" fill="hold" grpId="2" nodeType="withEffect">
                                  <p:stCondLst>
                                    <p:cond delay="200"/>
                                  </p:stCondLst>
                                  <p:childTnLst>
                                    <p:animMotion origin="layout" path="M -1.11111E-6 4.44444E-6 L 0.12309 0.575 " pathEditMode="relative" rAng="0" ptsTypes="AA">
                                      <p:cBhvr>
                                        <p:cTn id="67" dur="1000" spd="-100000" fill="hold"/>
                                        <p:tgtEl>
                                          <p:spTgt spid="40"/>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69"/>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69"/>
                                        </p:tgtEl>
                                        <p:attrNameLst>
                                          <p:attrName>style.visibility</p:attrName>
                                        </p:attrNameLst>
                                      </p:cBhvr>
                                      <p:to>
                                        <p:strVal val="visible"/>
                                      </p:to>
                                    </p:set>
                                    <p:anim calcmode="lin" valueType="num">
                                      <p:cBhvr>
                                        <p:cTn id="72" dur="1000" fill="hold"/>
                                        <p:tgtEl>
                                          <p:spTgt spid="69"/>
                                        </p:tgtEl>
                                        <p:attrNameLst>
                                          <p:attrName>ppt_w</p:attrName>
                                        </p:attrNameLst>
                                      </p:cBhvr>
                                      <p:tavLst>
                                        <p:tav tm="0">
                                          <p:val>
                                            <p:fltVal val="0"/>
                                          </p:val>
                                        </p:tav>
                                        <p:tav tm="100000">
                                          <p:val>
                                            <p:strVal val="#ppt_w"/>
                                          </p:val>
                                        </p:tav>
                                      </p:tavLst>
                                    </p:anim>
                                    <p:anim calcmode="lin" valueType="num">
                                      <p:cBhvr>
                                        <p:cTn id="73" dur="1000" fill="hold"/>
                                        <p:tgtEl>
                                          <p:spTgt spid="69"/>
                                        </p:tgtEl>
                                        <p:attrNameLst>
                                          <p:attrName>ppt_h</p:attrName>
                                        </p:attrNameLst>
                                      </p:cBhvr>
                                      <p:tavLst>
                                        <p:tav tm="0">
                                          <p:val>
                                            <p:fltVal val="0"/>
                                          </p:val>
                                        </p:tav>
                                        <p:tav tm="100000">
                                          <p:val>
                                            <p:strVal val="#ppt_h"/>
                                          </p:val>
                                        </p:tav>
                                      </p:tavLst>
                                    </p:anim>
                                    <p:animEffect transition="in" filter="fade">
                                      <p:cBhvr>
                                        <p:cTn id="74" dur="1000"/>
                                        <p:tgtEl>
                                          <p:spTgt spid="69"/>
                                        </p:tgtEl>
                                      </p:cBhvr>
                                    </p:animEffect>
                                  </p:childTnLst>
                                </p:cTn>
                              </p:par>
                              <p:par>
                                <p:cTn id="75" presetID="64" presetClass="path" presetSubtype="0" fill="hold" nodeType="withEffect">
                                  <p:stCondLst>
                                    <p:cond delay="400"/>
                                  </p:stCondLst>
                                  <p:childTnLst>
                                    <p:animMotion origin="layout" path="M 1.38889E-6 3.41057E-6 L -0.71736 -0.40563 " pathEditMode="relative" rAng="0" ptsTypes="AA">
                                      <p:cBhvr>
                                        <p:cTn id="76" dur="1000" spd="-100000" fill="hold"/>
                                        <p:tgtEl>
                                          <p:spTgt spid="69"/>
                                        </p:tgtEl>
                                        <p:attrNameLst>
                                          <p:attrName>ppt_x</p:attrName>
                                          <p:attrName>ppt_y</p:attrName>
                                        </p:attrNameLst>
                                      </p:cBhvr>
                                      <p:rCtr x="-35868" y="-20297"/>
                                    </p:animMotion>
                                  </p:childTnLst>
                                </p:cTn>
                              </p:par>
                              <p:par>
                                <p:cTn id="77" presetID="1" presetClass="entr" presetSubtype="0" fill="hold" nodeType="withEffect">
                                  <p:stCondLst>
                                    <p:cond delay="300"/>
                                  </p:stCondLst>
                                  <p:childTnLst>
                                    <p:set>
                                      <p:cBhvr>
                                        <p:cTn id="78" dur="1" fill="hold">
                                          <p:stCondLst>
                                            <p:cond delay="0"/>
                                          </p:stCondLst>
                                        </p:cTn>
                                        <p:tgtEl>
                                          <p:spTgt spid="72"/>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72"/>
                                        </p:tgtEl>
                                        <p:attrNameLst>
                                          <p:attrName>style.visibility</p:attrName>
                                        </p:attrNameLst>
                                      </p:cBhvr>
                                      <p:to>
                                        <p:strVal val="visible"/>
                                      </p:to>
                                    </p:set>
                                    <p:anim calcmode="lin" valueType="num">
                                      <p:cBhvr>
                                        <p:cTn id="81" dur="1000" fill="hold"/>
                                        <p:tgtEl>
                                          <p:spTgt spid="72"/>
                                        </p:tgtEl>
                                        <p:attrNameLst>
                                          <p:attrName>ppt_w</p:attrName>
                                        </p:attrNameLst>
                                      </p:cBhvr>
                                      <p:tavLst>
                                        <p:tav tm="0">
                                          <p:val>
                                            <p:fltVal val="0"/>
                                          </p:val>
                                        </p:tav>
                                        <p:tav tm="100000">
                                          <p:val>
                                            <p:strVal val="#ppt_w"/>
                                          </p:val>
                                        </p:tav>
                                      </p:tavLst>
                                    </p:anim>
                                    <p:anim calcmode="lin" valueType="num">
                                      <p:cBhvr>
                                        <p:cTn id="82" dur="1000" fill="hold"/>
                                        <p:tgtEl>
                                          <p:spTgt spid="72"/>
                                        </p:tgtEl>
                                        <p:attrNameLst>
                                          <p:attrName>ppt_h</p:attrName>
                                        </p:attrNameLst>
                                      </p:cBhvr>
                                      <p:tavLst>
                                        <p:tav tm="0">
                                          <p:val>
                                            <p:fltVal val="0"/>
                                          </p:val>
                                        </p:tav>
                                        <p:tav tm="100000">
                                          <p:val>
                                            <p:strVal val="#ppt_h"/>
                                          </p:val>
                                        </p:tav>
                                      </p:tavLst>
                                    </p:anim>
                                    <p:animEffect transition="in" filter="fade">
                                      <p:cBhvr>
                                        <p:cTn id="83" dur="1000"/>
                                        <p:tgtEl>
                                          <p:spTgt spid="72"/>
                                        </p:tgtEl>
                                      </p:cBhvr>
                                    </p:animEffect>
                                  </p:childTnLst>
                                </p:cTn>
                              </p:par>
                              <p:par>
                                <p:cTn id="84" presetID="64" presetClass="path" presetSubtype="0" fill="hold" nodeType="withEffect">
                                  <p:stCondLst>
                                    <p:cond delay="300"/>
                                  </p:stCondLst>
                                  <p:childTnLst>
                                    <p:animMotion origin="layout" path="M -8.33333E-7 3.20988E-6 L 1.0349 -0.87346 " pathEditMode="relative" rAng="0" ptsTypes="AA">
                                      <p:cBhvr>
                                        <p:cTn id="85" dur="1000" spd="-100000" fill="hold"/>
                                        <p:tgtEl>
                                          <p:spTgt spid="72"/>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77"/>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77"/>
                                        </p:tgtEl>
                                        <p:attrNameLst>
                                          <p:attrName>style.visibility</p:attrName>
                                        </p:attrNameLst>
                                      </p:cBhvr>
                                      <p:to>
                                        <p:strVal val="visible"/>
                                      </p:to>
                                    </p:set>
                                    <p:anim calcmode="lin" valueType="num">
                                      <p:cBhvr>
                                        <p:cTn id="90" dur="1000" fill="hold"/>
                                        <p:tgtEl>
                                          <p:spTgt spid="77"/>
                                        </p:tgtEl>
                                        <p:attrNameLst>
                                          <p:attrName>ppt_w</p:attrName>
                                        </p:attrNameLst>
                                      </p:cBhvr>
                                      <p:tavLst>
                                        <p:tav tm="0">
                                          <p:val>
                                            <p:fltVal val="0"/>
                                          </p:val>
                                        </p:tav>
                                        <p:tav tm="100000">
                                          <p:val>
                                            <p:strVal val="#ppt_w"/>
                                          </p:val>
                                        </p:tav>
                                      </p:tavLst>
                                    </p:anim>
                                    <p:anim calcmode="lin" valueType="num">
                                      <p:cBhvr>
                                        <p:cTn id="91" dur="1000" fill="hold"/>
                                        <p:tgtEl>
                                          <p:spTgt spid="77"/>
                                        </p:tgtEl>
                                        <p:attrNameLst>
                                          <p:attrName>ppt_h</p:attrName>
                                        </p:attrNameLst>
                                      </p:cBhvr>
                                      <p:tavLst>
                                        <p:tav tm="0">
                                          <p:val>
                                            <p:fltVal val="0"/>
                                          </p:val>
                                        </p:tav>
                                        <p:tav tm="100000">
                                          <p:val>
                                            <p:strVal val="#ppt_h"/>
                                          </p:val>
                                        </p:tav>
                                      </p:tavLst>
                                    </p:anim>
                                    <p:animEffect transition="in" filter="fade">
                                      <p:cBhvr>
                                        <p:cTn id="92" dur="1000"/>
                                        <p:tgtEl>
                                          <p:spTgt spid="77"/>
                                        </p:tgtEl>
                                      </p:cBhvr>
                                    </p:animEffect>
                                  </p:childTnLst>
                                </p:cTn>
                              </p:par>
                              <p:par>
                                <p:cTn id="93" presetID="64" presetClass="path" presetSubtype="0" fill="hold" nodeType="withEffect">
                                  <p:stCondLst>
                                    <p:cond delay="200"/>
                                  </p:stCondLst>
                                  <p:childTnLst>
                                    <p:animMotion origin="layout" path="M 3.05556E-6 3.44146E-6 L -0.64115 -0.94965 " pathEditMode="relative" rAng="0" ptsTypes="AA">
                                      <p:cBhvr>
                                        <p:cTn id="94" dur="1000" spd="-100000" fill="hold"/>
                                        <p:tgtEl>
                                          <p:spTgt spid="77"/>
                                        </p:tgtEl>
                                        <p:attrNameLst>
                                          <p:attrName>ppt_x</p:attrName>
                                          <p:attrName>ppt_y</p:attrName>
                                        </p:attrNameLst>
                                      </p:cBhvr>
                                      <p:rCtr x="-32066" y="-47482"/>
                                    </p:animMotion>
                                  </p:childTnLst>
                                </p:cTn>
                              </p:par>
                            </p:childTnLst>
                          </p:cTn>
                        </p:par>
                        <p:par>
                          <p:cTn id="95" fill="hold">
                            <p:stCondLst>
                              <p:cond delay="1400"/>
                            </p:stCondLst>
                            <p:childTnLst>
                              <p:par>
                                <p:cTn id="96" presetID="10" presetClass="entr" presetSubtype="0" fill="hold" grpId="0" nodeType="afterEffect">
                                  <p:stCondLst>
                                    <p:cond delay="0"/>
                                  </p:stCondLst>
                                  <p:iterate type="lt">
                                    <p:tmPct val="0"/>
                                  </p:iterate>
                                  <p:childTnLst>
                                    <p:set>
                                      <p:cBhvr>
                                        <p:cTn id="97" dur="1" fill="hold">
                                          <p:stCondLst>
                                            <p:cond delay="0"/>
                                          </p:stCondLst>
                                        </p:cTn>
                                        <p:tgtEl>
                                          <p:spTgt spid="81"/>
                                        </p:tgtEl>
                                        <p:attrNameLst>
                                          <p:attrName>style.visibility</p:attrName>
                                        </p:attrNameLst>
                                      </p:cBhvr>
                                      <p:to>
                                        <p:strVal val="visible"/>
                                      </p:to>
                                    </p:set>
                                    <p:animEffect transition="in" filter="fade">
                                      <p:cBhvr>
                                        <p:cTn id="98" dur="500"/>
                                        <p:tgtEl>
                                          <p:spTgt spid="81"/>
                                        </p:tgtEl>
                                      </p:cBhvr>
                                    </p:animEffect>
                                  </p:childTnLst>
                                </p:cTn>
                              </p:par>
                            </p:childTnLst>
                          </p:cTn>
                        </p:par>
                        <p:par>
                          <p:cTn id="99" fill="hold">
                            <p:stCondLst>
                              <p:cond delay="1900"/>
                            </p:stCondLst>
                            <p:childTnLst>
                              <p:par>
                                <p:cTn id="100" presetID="34" presetClass="emph" presetSubtype="0" fill="hold" grpId="1" nodeType="afterEffect">
                                  <p:stCondLst>
                                    <p:cond delay="0"/>
                                  </p:stCondLst>
                                  <p:iterate type="lt">
                                    <p:tmPct val="10000"/>
                                  </p:iterate>
                                  <p:childTnLst>
                                    <p:animMotion origin="layout" path="M 0.0 0.0 L 0.0 -0.07213" pathEditMode="relative" ptsTypes="">
                                      <p:cBhvr>
                                        <p:cTn id="101" dur="250" accel="50000" decel="50000" autoRev="1" fill="hold">
                                          <p:stCondLst>
                                            <p:cond delay="0"/>
                                          </p:stCondLst>
                                        </p:cTn>
                                        <p:tgtEl>
                                          <p:spTgt spid="81"/>
                                        </p:tgtEl>
                                        <p:attrNameLst>
                                          <p:attrName>ppt_x</p:attrName>
                                          <p:attrName>ppt_y</p:attrName>
                                        </p:attrNameLst>
                                      </p:cBhvr>
                                    </p:animMotion>
                                    <p:animRot by="1500000">
                                      <p:cBhvr>
                                        <p:cTn id="102" dur="125" fill="hold">
                                          <p:stCondLst>
                                            <p:cond delay="0"/>
                                          </p:stCondLst>
                                        </p:cTn>
                                        <p:tgtEl>
                                          <p:spTgt spid="81"/>
                                        </p:tgtEl>
                                        <p:attrNameLst>
                                          <p:attrName>r</p:attrName>
                                        </p:attrNameLst>
                                      </p:cBhvr>
                                    </p:animRot>
                                    <p:animRot by="-1500000">
                                      <p:cBhvr>
                                        <p:cTn id="103" dur="125" fill="hold">
                                          <p:stCondLst>
                                            <p:cond delay="125"/>
                                          </p:stCondLst>
                                        </p:cTn>
                                        <p:tgtEl>
                                          <p:spTgt spid="81"/>
                                        </p:tgtEl>
                                        <p:attrNameLst>
                                          <p:attrName>r</p:attrName>
                                        </p:attrNameLst>
                                      </p:cBhvr>
                                    </p:animRot>
                                    <p:animRot by="-1500000">
                                      <p:cBhvr>
                                        <p:cTn id="104" dur="125" fill="hold">
                                          <p:stCondLst>
                                            <p:cond delay="250"/>
                                          </p:stCondLst>
                                        </p:cTn>
                                        <p:tgtEl>
                                          <p:spTgt spid="81"/>
                                        </p:tgtEl>
                                        <p:attrNameLst>
                                          <p:attrName>r</p:attrName>
                                        </p:attrNameLst>
                                      </p:cBhvr>
                                    </p:animRot>
                                    <p:animRot by="1500000">
                                      <p:cBhvr>
                                        <p:cTn id="105" dur="125" fill="hold">
                                          <p:stCondLst>
                                            <p:cond delay="375"/>
                                          </p:stCondLst>
                                        </p:cTn>
                                        <p:tgtEl>
                                          <p:spTgt spid="81"/>
                                        </p:tgtEl>
                                        <p:attrNameLst>
                                          <p:attrName>r</p:attrName>
                                        </p:attrNameLst>
                                      </p:cBhvr>
                                    </p:animRot>
                                  </p:childTnLst>
                                </p:cTn>
                              </p:par>
                            </p:childTnLst>
                          </p:cTn>
                        </p:par>
                        <p:par>
                          <p:cTn id="106" fill="hold">
                            <p:stCondLst>
                              <p:cond delay="2650"/>
                            </p:stCondLst>
                            <p:childTnLst>
                              <p:par>
                                <p:cTn id="107" presetID="42" presetClass="entr" presetSubtype="0" fill="hold" grpId="0" nodeType="after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fade">
                                      <p:cBhvr>
                                        <p:cTn id="109" dur="3000"/>
                                        <p:tgtEl>
                                          <p:spTgt spid="83"/>
                                        </p:tgtEl>
                                      </p:cBhvr>
                                    </p:animEffect>
                                    <p:anim calcmode="lin" valueType="num">
                                      <p:cBhvr>
                                        <p:cTn id="110" dur="3000" fill="hold"/>
                                        <p:tgtEl>
                                          <p:spTgt spid="83"/>
                                        </p:tgtEl>
                                        <p:attrNameLst>
                                          <p:attrName>ppt_x</p:attrName>
                                        </p:attrNameLst>
                                      </p:cBhvr>
                                      <p:tavLst>
                                        <p:tav tm="0">
                                          <p:val>
                                            <p:strVal val="#ppt_x"/>
                                          </p:val>
                                        </p:tav>
                                        <p:tav tm="100000">
                                          <p:val>
                                            <p:strVal val="#ppt_x"/>
                                          </p:val>
                                        </p:tav>
                                      </p:tavLst>
                                    </p:anim>
                                    <p:anim calcmode="lin" valueType="num">
                                      <p:cBhvr>
                                        <p:cTn id="111" dur="3000" fill="hold"/>
                                        <p:tgtEl>
                                          <p:spTgt spid="83"/>
                                        </p:tgtEl>
                                        <p:attrNameLst>
                                          <p:attrName>ppt_y</p:attrName>
                                        </p:attrNameLst>
                                      </p:cBhvr>
                                      <p:tavLst>
                                        <p:tav tm="0">
                                          <p:val>
                                            <p:strVal val="#ppt_y+.1"/>
                                          </p:val>
                                        </p:tav>
                                        <p:tav tm="100000">
                                          <p:val>
                                            <p:strVal val="#ppt_y"/>
                                          </p:val>
                                        </p:tav>
                                      </p:tavLst>
                                    </p:anim>
                                  </p:childTnLst>
                                </p:cTn>
                              </p:par>
                            </p:childTnLst>
                          </p:cTn>
                        </p:par>
                        <p:par>
                          <p:cTn id="112" fill="hold">
                            <p:stCondLst>
                              <p:cond delay="5650"/>
                            </p:stCondLst>
                            <p:childTnLst>
                              <p:par>
                                <p:cTn id="113" presetID="10" presetClass="entr" presetSubtype="0" fill="hold" grpId="0"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0" grpId="2" animBg="1"/>
      <p:bldP spid="41" grpId="0" animBg="1"/>
      <p:bldP spid="41" grpId="1" animBg="1"/>
      <p:bldP spid="41" grpId="2" animBg="1"/>
      <p:bldP spid="75" grpId="0" animBg="1"/>
      <p:bldP spid="75" grpId="1" animBg="1"/>
      <p:bldP spid="75" grpId="2" animBg="1"/>
      <p:bldP spid="76" grpId="0" animBg="1"/>
      <p:bldP spid="76" grpId="1" animBg="1"/>
      <p:bldP spid="76" grpId="2" animBg="1"/>
      <p:bldP spid="81" grpId="0"/>
      <p:bldP spid="81" grpId="1"/>
      <p:bldP spid="83"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TextBox 41"/>
          <p:cNvSpPr>
            <a:spLocks noChangeArrowheads="1"/>
          </p:cNvSpPr>
          <p:nvPr/>
        </p:nvSpPr>
        <p:spPr bwMode="auto">
          <a:xfrm>
            <a:off x="1439864" y="1664494"/>
            <a:ext cx="65148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endParaRPr lang="en-US" dirty="0">
              <a:latin typeface="Times New Roman" panose="02020603050405020304" pitchFamily="18" charset="0"/>
              <a:cs typeface="Times New Roman" panose="02020603050405020304" pitchFamily="18" charset="0"/>
            </a:endParaRPr>
          </a:p>
          <a:p>
            <a:pPr algn="just"/>
            <a:endParaRPr lang="zh-CN" altLang="en-US" sz="1000" dirty="0">
              <a:latin typeface="Times New Roman" panose="02020603050405020304" pitchFamily="18" charset="0"/>
              <a:ea typeface="微软雅黑" pitchFamily="34" charset="-122"/>
              <a:cs typeface="Times New Roman" panose="02020603050405020304" pitchFamily="18" charset="0"/>
              <a:sym typeface="微软雅黑" pitchFamily="34" charset="-122"/>
            </a:endParaRPr>
          </a:p>
        </p:txBody>
      </p:sp>
      <p:sp>
        <p:nvSpPr>
          <p:cNvPr id="6154" name="TextBox 43"/>
          <p:cNvSpPr>
            <a:spLocks noChangeArrowheads="1"/>
          </p:cNvSpPr>
          <p:nvPr/>
        </p:nvSpPr>
        <p:spPr bwMode="auto">
          <a:xfrm>
            <a:off x="2550564" y="1065844"/>
            <a:ext cx="40428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kk-KZ" altLang="zh-CN" sz="2400" b="1" dirty="0">
                <a:latin typeface="Times New Roman" panose="02020603050405020304" pitchFamily="18" charset="0"/>
                <a:ea typeface="微软雅黑" pitchFamily="34" charset="-122"/>
                <a:cs typeface="Times New Roman" panose="02020603050405020304" pitchFamily="18" charset="0"/>
              </a:rPr>
              <a:t>Антиплагиат дегеніміз не?</a:t>
            </a:r>
            <a:endParaRPr lang="zh-CN" altLang="en-US" sz="2400" b="1" dirty="0">
              <a:latin typeface="Times New Roman" panose="02020603050405020304" pitchFamily="18" charset="0"/>
              <a:ea typeface="微软雅黑" pitchFamily="34" charset="-122"/>
              <a:cs typeface="Times New Roman" panose="02020603050405020304" pitchFamily="18" charset="0"/>
            </a:endParaRPr>
          </a:p>
        </p:txBody>
      </p:sp>
      <p:grpSp>
        <p:nvGrpSpPr>
          <p:cNvPr id="6155" name="组合 2"/>
          <p:cNvGrpSpPr>
            <a:grpSpLocks/>
          </p:cNvGrpSpPr>
          <p:nvPr/>
        </p:nvGrpSpPr>
        <p:grpSpPr bwMode="auto">
          <a:xfrm>
            <a:off x="1189281" y="1153720"/>
            <a:ext cx="6765437" cy="300707"/>
            <a:chOff x="0" y="0"/>
            <a:chExt cx="3580582" cy="158874"/>
          </a:xfrm>
        </p:grpSpPr>
        <p:grpSp>
          <p:nvGrpSpPr>
            <p:cNvPr id="6156" name="组合 61"/>
            <p:cNvGrpSpPr>
              <a:grpSpLocks/>
            </p:cNvGrpSpPr>
            <p:nvPr/>
          </p:nvGrpSpPr>
          <p:grpSpPr bwMode="auto">
            <a:xfrm>
              <a:off x="0" y="0"/>
              <a:ext cx="792088" cy="158874"/>
              <a:chOff x="0" y="0"/>
              <a:chExt cx="792088" cy="158874"/>
            </a:xfrm>
          </p:grpSpPr>
          <p:sp>
            <p:nvSpPr>
              <p:cNvPr id="6157" name="直接连接符 70"/>
              <p:cNvSpPr>
                <a:spLocks noChangeShapeType="1"/>
              </p:cNvSpPr>
              <p:nvPr/>
            </p:nvSpPr>
            <p:spPr bwMode="auto">
              <a:xfrm flipH="1">
                <a:off x="0" y="79437"/>
                <a:ext cx="792088"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8" name="直接连接符 71"/>
              <p:cNvSpPr>
                <a:spLocks noChangeShapeType="1"/>
              </p:cNvSpPr>
              <p:nvPr/>
            </p:nvSpPr>
            <p:spPr bwMode="auto">
              <a:xfrm flipH="1">
                <a:off x="216024" y="0"/>
                <a:ext cx="57606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9" name="直接连接符 72"/>
              <p:cNvSpPr>
                <a:spLocks noChangeShapeType="1"/>
              </p:cNvSpPr>
              <p:nvPr/>
            </p:nvSpPr>
            <p:spPr bwMode="auto">
              <a:xfrm flipH="1">
                <a:off x="396044" y="158874"/>
                <a:ext cx="39604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160" name="组合 62"/>
            <p:cNvGrpSpPr>
              <a:grpSpLocks/>
            </p:cNvGrpSpPr>
            <p:nvPr/>
          </p:nvGrpSpPr>
          <p:grpSpPr bwMode="auto">
            <a:xfrm rot="10800000">
              <a:off x="2788494" y="0"/>
              <a:ext cx="792088" cy="158874"/>
              <a:chOff x="0" y="0"/>
              <a:chExt cx="792088" cy="158874"/>
            </a:xfrm>
          </p:grpSpPr>
          <p:sp>
            <p:nvSpPr>
              <p:cNvPr id="6161" name="直接连接符 67"/>
              <p:cNvSpPr>
                <a:spLocks noChangeShapeType="1"/>
              </p:cNvSpPr>
              <p:nvPr/>
            </p:nvSpPr>
            <p:spPr bwMode="auto">
              <a:xfrm flipH="1">
                <a:off x="0" y="79437"/>
                <a:ext cx="792088"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2" name="直接连接符 68"/>
              <p:cNvSpPr>
                <a:spLocks noChangeShapeType="1"/>
              </p:cNvSpPr>
              <p:nvPr/>
            </p:nvSpPr>
            <p:spPr bwMode="auto">
              <a:xfrm flipH="1">
                <a:off x="216024" y="0"/>
                <a:ext cx="57606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3" name="直接连接符 69"/>
              <p:cNvSpPr>
                <a:spLocks noChangeShapeType="1"/>
              </p:cNvSpPr>
              <p:nvPr/>
            </p:nvSpPr>
            <p:spPr bwMode="auto">
              <a:xfrm flipH="1">
                <a:off x="396044" y="158874"/>
                <a:ext cx="39604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cxnSp>
        <p:nvCxnSpPr>
          <p:cNvPr id="33" name="直接连接符 32"/>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2390916" y="267886"/>
            <a:ext cx="1601464" cy="400110"/>
          </a:xfrm>
          <a:prstGeom prst="rect">
            <a:avLst/>
          </a:prstGeom>
          <a:noFill/>
        </p:spPr>
        <p:txBody>
          <a:bodyPr wrap="none" rtlCol="0">
            <a:spAutoFit/>
          </a:bodyPr>
          <a:lstStyle/>
          <a:p>
            <a:r>
              <a:rPr lang="kk-KZ" altLang="zh-CN" sz="2000" dirty="0">
                <a:solidFill>
                  <a:srgbClr val="C00000"/>
                </a:solidFill>
                <a:latin typeface="Times New Roman" panose="02020603050405020304" pitchFamily="18" charset="0"/>
                <a:ea typeface="Kozuka Gothic Pro R" pitchFamily="34" charset="-128"/>
                <a:cs typeface="Times New Roman" panose="02020603050405020304" pitchFamily="18" charset="0"/>
              </a:rPr>
              <a:t>Антиплагиат</a:t>
            </a:r>
            <a:endParaRPr lang="zh-CN" altLang="en-US" sz="2000" dirty="0">
              <a:solidFill>
                <a:srgbClr val="C00000"/>
              </a:solidFill>
              <a:latin typeface="Times New Roman" panose="02020603050405020304" pitchFamily="18" charset="0"/>
              <a:ea typeface="Kozuka Gothic Pro R" pitchFamily="34" charset="-128"/>
              <a:cs typeface="Times New Roman" panose="02020603050405020304" pitchFamily="18" charset="0"/>
            </a:endParaRPr>
          </a:p>
        </p:txBody>
      </p:sp>
      <p:cxnSp>
        <p:nvCxnSpPr>
          <p:cNvPr id="37" name="直接连接符 36"/>
          <p:cNvCxnSpPr/>
          <p:nvPr/>
        </p:nvCxnSpPr>
        <p:spPr>
          <a:xfrm>
            <a:off x="2338666" y="38757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Прямоугольник 1">
            <a:extLst>
              <a:ext uri="{FF2B5EF4-FFF2-40B4-BE49-F238E27FC236}">
                <a16:creationId xmlns:a16="http://schemas.microsoft.com/office/drawing/2014/main" id="{B1D59567-8E20-4E1F-BA0D-192942269CCB}"/>
              </a:ext>
            </a:extLst>
          </p:cNvPr>
          <p:cNvSpPr/>
          <p:nvPr/>
        </p:nvSpPr>
        <p:spPr>
          <a:xfrm>
            <a:off x="1980085" y="1819069"/>
            <a:ext cx="5268802" cy="1323439"/>
          </a:xfrm>
          <a:prstGeom prst="rect">
            <a:avLst/>
          </a:prstGeom>
        </p:spPr>
        <p:txBody>
          <a:bodyPr wrap="square">
            <a:spAutoFit/>
          </a:bodyPr>
          <a:lstStyle/>
          <a:p>
            <a:r>
              <a:rPr lang="kk-KZ" sz="2000" dirty="0">
                <a:latin typeface="Times New Roman" panose="02020603050405020304" pitchFamily="18" charset="0"/>
                <a:cs typeface="Times New Roman" panose="02020603050405020304" pitchFamily="18" charset="0"/>
              </a:rPr>
              <a:t>Антиплагиат-мәтіндік документтерді тексеру арқылы олардың қайдан табылғандығымен қатар авторлық құқықпен  оның  сақталуын қамтамасыз етеді.</a:t>
            </a:r>
          </a:p>
        </p:txBody>
      </p:sp>
      <p:pic>
        <p:nvPicPr>
          <p:cNvPr id="3" name="Рисунок 2">
            <a:extLst>
              <a:ext uri="{FF2B5EF4-FFF2-40B4-BE49-F238E27FC236}">
                <a16:creationId xmlns:a16="http://schemas.microsoft.com/office/drawing/2014/main" id="{0DED166E-D142-4B99-93F4-420A008E3427}"/>
              </a:ext>
            </a:extLst>
          </p:cNvPr>
          <p:cNvPicPr>
            <a:picLocks noChangeAspect="1"/>
          </p:cNvPicPr>
          <p:nvPr/>
        </p:nvPicPr>
        <p:blipFill>
          <a:blip r:embed="rId3"/>
          <a:stretch>
            <a:fillRect/>
          </a:stretch>
        </p:blipFill>
        <p:spPr>
          <a:xfrm>
            <a:off x="1006054" y="3544174"/>
            <a:ext cx="2249912" cy="1186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Рисунок 3">
            <a:extLst>
              <a:ext uri="{FF2B5EF4-FFF2-40B4-BE49-F238E27FC236}">
                <a16:creationId xmlns:a16="http://schemas.microsoft.com/office/drawing/2014/main" id="{42853D66-5ADB-4490-A6AB-933C58EC788B}"/>
              </a:ext>
            </a:extLst>
          </p:cNvPr>
          <p:cNvPicPr>
            <a:picLocks noChangeAspect="1"/>
          </p:cNvPicPr>
          <p:nvPr/>
        </p:nvPicPr>
        <p:blipFill>
          <a:blip r:embed="rId4"/>
          <a:stretch>
            <a:fillRect/>
          </a:stretch>
        </p:blipFill>
        <p:spPr>
          <a:xfrm>
            <a:off x="6059464" y="3544174"/>
            <a:ext cx="2078482" cy="11863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Рисунок 4">
            <a:extLst>
              <a:ext uri="{FF2B5EF4-FFF2-40B4-BE49-F238E27FC236}">
                <a16:creationId xmlns:a16="http://schemas.microsoft.com/office/drawing/2014/main" id="{D703519C-4D0B-4237-8686-4EFC7093494D}"/>
              </a:ext>
            </a:extLst>
          </p:cNvPr>
          <p:cNvPicPr>
            <a:picLocks noChangeAspect="1"/>
          </p:cNvPicPr>
          <p:nvPr/>
        </p:nvPicPr>
        <p:blipFill>
          <a:blip r:embed="rId5"/>
          <a:stretch>
            <a:fillRect/>
          </a:stretch>
        </p:blipFill>
        <p:spPr>
          <a:xfrm>
            <a:off x="3618473" y="3544161"/>
            <a:ext cx="2249912" cy="11863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4457622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par>
                                <p:cTn id="12" presetID="12" presetClass="entr" presetSubtype="8"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 calcmode="lin" valueType="num">
                                      <p:cBhvr additive="base">
                                        <p:cTn id="14" dur="500"/>
                                        <p:tgtEl>
                                          <p:spTgt spid="37"/>
                                        </p:tgtEl>
                                        <p:attrNameLst>
                                          <p:attrName>ppt_x</p:attrName>
                                        </p:attrNameLst>
                                      </p:cBhvr>
                                      <p:tavLst>
                                        <p:tav tm="0">
                                          <p:val>
                                            <p:strVal val="#ppt_x-#ppt_w*1.125000"/>
                                          </p:val>
                                        </p:tav>
                                        <p:tav tm="100000">
                                          <p:val>
                                            <p:strVal val="#ppt_x"/>
                                          </p:val>
                                        </p:tav>
                                      </p:tavLst>
                                    </p:anim>
                                    <p:animEffect transition="in" filter="wipe(right)">
                                      <p:cBhvr>
                                        <p:cTn id="15" dur="500"/>
                                        <p:tgtEl>
                                          <p:spTgt spid="37"/>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500"/>
                                        <p:tgtEl>
                                          <p:spTgt spid="36"/>
                                        </p:tgtEl>
                                        <p:attrNameLst>
                                          <p:attrName>ppt_x</p:attrName>
                                        </p:attrNameLst>
                                      </p:cBhvr>
                                      <p:tavLst>
                                        <p:tav tm="0">
                                          <p:val>
                                            <p:strVal val="#ppt_x-#ppt_w*1.125000"/>
                                          </p:val>
                                        </p:tav>
                                        <p:tav tm="100000">
                                          <p:val>
                                            <p:strVal val="#ppt_x"/>
                                          </p:val>
                                        </p:tav>
                                      </p:tavLst>
                                    </p:anim>
                                    <p:animEffect transition="in" filter="wipe(right)">
                                      <p:cBhvr>
                                        <p:cTn id="19" dur="500"/>
                                        <p:tgtEl>
                                          <p:spTgt spid="36"/>
                                        </p:tgtEl>
                                      </p:cBhvr>
                                    </p:animEffect>
                                  </p:childTnLst>
                                </p:cTn>
                              </p:par>
                            </p:childTnLst>
                          </p:cTn>
                        </p:par>
                        <p:par>
                          <p:cTn id="20" fill="hold">
                            <p:stCondLst>
                              <p:cond delay="800"/>
                            </p:stCondLst>
                            <p:childTnLst>
                              <p:par>
                                <p:cTn id="21" presetID="23" presetClass="entr" presetSubtype="36" fill="hold" nodeType="afterEffect">
                                  <p:stCondLst>
                                    <p:cond delay="0"/>
                                  </p:stCondLst>
                                  <p:childTnLst>
                                    <p:set>
                                      <p:cBhvr>
                                        <p:cTn id="22" dur="1" fill="hold">
                                          <p:stCondLst>
                                            <p:cond delay="0"/>
                                          </p:stCondLst>
                                        </p:cTn>
                                        <p:tgtEl>
                                          <p:spTgt spid="6155"/>
                                        </p:tgtEl>
                                        <p:attrNameLst>
                                          <p:attrName>style.visibility</p:attrName>
                                        </p:attrNameLst>
                                      </p:cBhvr>
                                      <p:to>
                                        <p:strVal val="visible"/>
                                      </p:to>
                                    </p:set>
                                    <p:anim calcmode="lin" valueType="num">
                                      <p:cBhvr>
                                        <p:cTn id="23" dur="500" fill="hold"/>
                                        <p:tgtEl>
                                          <p:spTgt spid="6155"/>
                                        </p:tgtEl>
                                        <p:attrNameLst>
                                          <p:attrName>ppt_w</p:attrName>
                                        </p:attrNameLst>
                                      </p:cBhvr>
                                      <p:tavLst>
                                        <p:tav tm="0">
                                          <p:val>
                                            <p:strVal val="(6*min(max(#ppt_w*#ppt_h,.3),1)-7.4)/-.7*#ppt_w"/>
                                          </p:val>
                                        </p:tav>
                                        <p:tav tm="100000">
                                          <p:val>
                                            <p:strVal val="#ppt_w"/>
                                          </p:val>
                                        </p:tav>
                                      </p:tavLst>
                                    </p:anim>
                                    <p:anim calcmode="lin" valueType="num">
                                      <p:cBhvr>
                                        <p:cTn id="24" dur="500" fill="hold"/>
                                        <p:tgtEl>
                                          <p:spTgt spid="6155"/>
                                        </p:tgtEl>
                                        <p:attrNameLst>
                                          <p:attrName>ppt_h</p:attrName>
                                        </p:attrNameLst>
                                      </p:cBhvr>
                                      <p:tavLst>
                                        <p:tav tm="0">
                                          <p:val>
                                            <p:strVal val="(6*min(max(#ppt_w*#ppt_h,.3),1)-7.4)/-.7*#ppt_h"/>
                                          </p:val>
                                        </p:tav>
                                        <p:tav tm="100000">
                                          <p:val>
                                            <p:strVal val="#ppt_h"/>
                                          </p:val>
                                        </p:tav>
                                      </p:tavLst>
                                    </p:anim>
                                    <p:anim calcmode="lin" valueType="num">
                                      <p:cBhvr>
                                        <p:cTn id="25" dur="500" fill="hold"/>
                                        <p:tgtEl>
                                          <p:spTgt spid="6155"/>
                                        </p:tgtEl>
                                        <p:attrNameLst>
                                          <p:attrName>ppt_x</p:attrName>
                                        </p:attrNameLst>
                                      </p:cBhvr>
                                      <p:tavLst>
                                        <p:tav tm="0">
                                          <p:val>
                                            <p:fltVal val="0.5"/>
                                          </p:val>
                                        </p:tav>
                                        <p:tav tm="100000">
                                          <p:val>
                                            <p:strVal val="#ppt_x"/>
                                          </p:val>
                                        </p:tav>
                                      </p:tavLst>
                                    </p:anim>
                                    <p:anim calcmode="lin" valueType="num">
                                      <p:cBhvr>
                                        <p:cTn id="26" dur="500" fill="hold"/>
                                        <p:tgtEl>
                                          <p:spTgt spid="6155"/>
                                        </p:tgtEl>
                                        <p:attrNameLst>
                                          <p:attrName>ppt_y</p:attrName>
                                        </p:attrNameLst>
                                      </p:cBhvr>
                                      <p:tavLst>
                                        <p:tav tm="0">
                                          <p:val>
                                            <p:strVal val="1+(6*min(max(#ppt_w*#ppt_h,.3),1)-7.4)/-.7*#ppt_h/2"/>
                                          </p:val>
                                        </p:tav>
                                        <p:tav tm="100000">
                                          <p:val>
                                            <p:strVal val="#ppt_y"/>
                                          </p:val>
                                        </p:tav>
                                      </p:tavLst>
                                    </p:anim>
                                  </p:childTnLst>
                                </p:cTn>
                              </p:par>
                              <p:par>
                                <p:cTn id="27" presetID="23" presetClass="entr" presetSubtype="36" fill="hold" grpId="0" nodeType="withEffect">
                                  <p:stCondLst>
                                    <p:cond delay="0"/>
                                  </p:stCondLst>
                                  <p:childTnLst>
                                    <p:set>
                                      <p:cBhvr>
                                        <p:cTn id="28" dur="1" fill="hold">
                                          <p:stCondLst>
                                            <p:cond delay="0"/>
                                          </p:stCondLst>
                                        </p:cTn>
                                        <p:tgtEl>
                                          <p:spTgt spid="6154"/>
                                        </p:tgtEl>
                                        <p:attrNameLst>
                                          <p:attrName>style.visibility</p:attrName>
                                        </p:attrNameLst>
                                      </p:cBhvr>
                                      <p:to>
                                        <p:strVal val="visible"/>
                                      </p:to>
                                    </p:set>
                                    <p:anim calcmode="lin" valueType="num">
                                      <p:cBhvr>
                                        <p:cTn id="29" dur="500" fill="hold"/>
                                        <p:tgtEl>
                                          <p:spTgt spid="6154"/>
                                        </p:tgtEl>
                                        <p:attrNameLst>
                                          <p:attrName>ppt_w</p:attrName>
                                        </p:attrNameLst>
                                      </p:cBhvr>
                                      <p:tavLst>
                                        <p:tav tm="0">
                                          <p:val>
                                            <p:strVal val="(6*min(max(#ppt_w*#ppt_h,.3),1)-7.4)/-.7*#ppt_w"/>
                                          </p:val>
                                        </p:tav>
                                        <p:tav tm="100000">
                                          <p:val>
                                            <p:strVal val="#ppt_w"/>
                                          </p:val>
                                        </p:tav>
                                      </p:tavLst>
                                    </p:anim>
                                    <p:anim calcmode="lin" valueType="num">
                                      <p:cBhvr>
                                        <p:cTn id="30" dur="500" fill="hold"/>
                                        <p:tgtEl>
                                          <p:spTgt spid="6154"/>
                                        </p:tgtEl>
                                        <p:attrNameLst>
                                          <p:attrName>ppt_h</p:attrName>
                                        </p:attrNameLst>
                                      </p:cBhvr>
                                      <p:tavLst>
                                        <p:tav tm="0">
                                          <p:val>
                                            <p:strVal val="(6*min(max(#ppt_w*#ppt_h,.3),1)-7.4)/-.7*#ppt_h"/>
                                          </p:val>
                                        </p:tav>
                                        <p:tav tm="100000">
                                          <p:val>
                                            <p:strVal val="#ppt_h"/>
                                          </p:val>
                                        </p:tav>
                                      </p:tavLst>
                                    </p:anim>
                                    <p:anim calcmode="lin" valueType="num">
                                      <p:cBhvr>
                                        <p:cTn id="31" dur="500" fill="hold"/>
                                        <p:tgtEl>
                                          <p:spTgt spid="6154"/>
                                        </p:tgtEl>
                                        <p:attrNameLst>
                                          <p:attrName>ppt_x</p:attrName>
                                        </p:attrNameLst>
                                      </p:cBhvr>
                                      <p:tavLst>
                                        <p:tav tm="0">
                                          <p:val>
                                            <p:fltVal val="0.5"/>
                                          </p:val>
                                        </p:tav>
                                        <p:tav tm="100000">
                                          <p:val>
                                            <p:strVal val="#ppt_x"/>
                                          </p:val>
                                        </p:tav>
                                      </p:tavLst>
                                    </p:anim>
                                    <p:anim calcmode="lin" valueType="num">
                                      <p:cBhvr>
                                        <p:cTn id="32" dur="500" fill="hold"/>
                                        <p:tgtEl>
                                          <p:spTgt spid="6154"/>
                                        </p:tgtEl>
                                        <p:attrNameLst>
                                          <p:attrName>ppt_y</p:attrName>
                                        </p:attrNameLst>
                                      </p:cBhvr>
                                      <p:tavLst>
                                        <p:tav tm="0">
                                          <p:val>
                                            <p:strVal val="1+(6*min(max(#ppt_w*#ppt_h,.3),1)-7.4)/-.7*#ppt_h/2"/>
                                          </p:val>
                                        </p:tav>
                                        <p:tav tm="100000">
                                          <p:val>
                                            <p:strVal val="#ppt_y"/>
                                          </p:val>
                                        </p:tav>
                                      </p:tavLst>
                                    </p:anim>
                                  </p:childTnLst>
                                </p:cTn>
                              </p:par>
                            </p:childTnLst>
                          </p:cTn>
                        </p:par>
                        <p:par>
                          <p:cTn id="33" fill="hold" nodeType="afterGroup">
                            <p:stCondLst>
                              <p:cond delay="1300"/>
                            </p:stCondLst>
                            <p:childTnLst>
                              <p:par>
                                <p:cTn id="34" presetID="22" presetClass="entr" presetSubtype="1" fill="hold" grpId="0" nodeType="afterEffect" nodePh="1">
                                  <p:stCondLst>
                                    <p:cond delay="0"/>
                                  </p:stCondLst>
                                  <p:endCondLst>
                                    <p:cond evt="begin" delay="0">
                                      <p:tn val="34"/>
                                    </p:cond>
                                  </p:endCondLst>
                                  <p:childTnLst>
                                    <p:set>
                                      <p:cBhvr>
                                        <p:cTn id="35" dur="1" fill="hold">
                                          <p:stCondLst>
                                            <p:cond delay="0"/>
                                          </p:stCondLst>
                                        </p:cTn>
                                        <p:tgtEl>
                                          <p:spTgt spid="6153"/>
                                        </p:tgtEl>
                                        <p:attrNameLst>
                                          <p:attrName>style.visibility</p:attrName>
                                        </p:attrNameLst>
                                      </p:cBhvr>
                                      <p:to>
                                        <p:strVal val="visible"/>
                                      </p:to>
                                    </p:set>
                                    <p:animEffect>
                                      <p:cBhvr>
                                        <p:cTn id="36" dur="500"/>
                                        <p:tgtEl>
                                          <p:spTgt spid="6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utoUpdateAnimBg="0"/>
      <p:bldP spid="6154" grpId="0" bldLvl="0" autoUpdateAnimBg="0"/>
      <p:bldP spid="34" grpId="0" animBg="1"/>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2439106" y="300054"/>
            <a:ext cx="1601464" cy="400110"/>
          </a:xfrm>
          <a:prstGeom prst="rect">
            <a:avLst/>
          </a:prstGeom>
          <a:noFill/>
        </p:spPr>
        <p:txBody>
          <a:bodyPr wrap="none" rtlCol="0">
            <a:spAutoFit/>
          </a:bodyPr>
          <a:lstStyle/>
          <a:p>
            <a:r>
              <a:rPr lang="kk-KZ" altLang="zh-CN" sz="2000" dirty="0">
                <a:solidFill>
                  <a:srgbClr val="C00000"/>
                </a:solidFill>
                <a:latin typeface="Times New Roman" panose="02020603050405020304" pitchFamily="18" charset="0"/>
                <a:ea typeface="Kozuka Gothic Pro R" pitchFamily="34" charset="-128"/>
                <a:cs typeface="Times New Roman" panose="02020603050405020304" pitchFamily="18" charset="0"/>
              </a:rPr>
              <a:t>Антиплагиат</a:t>
            </a:r>
            <a:endParaRPr lang="zh-CN" altLang="en-US" sz="2000" dirty="0">
              <a:solidFill>
                <a:srgbClr val="C00000"/>
              </a:solidFill>
              <a:latin typeface="Times New Roman" panose="02020603050405020304" pitchFamily="18" charset="0"/>
              <a:ea typeface="Kozuka Gothic Pro R" pitchFamily="34" charset="-128"/>
              <a:cs typeface="Times New Roman" panose="02020603050405020304" pitchFamily="18" charset="0"/>
            </a:endParaRPr>
          </a:p>
        </p:txBody>
      </p:sp>
      <p:cxnSp>
        <p:nvCxnSpPr>
          <p:cNvPr id="28" name="直接连接符 27"/>
          <p:cNvCxnSpPr/>
          <p:nvPr/>
        </p:nvCxnSpPr>
        <p:spPr>
          <a:xfrm>
            <a:off x="2390916" y="412673"/>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椭圆 34"/>
          <p:cNvSpPr/>
          <p:nvPr/>
        </p:nvSpPr>
        <p:spPr>
          <a:xfrm rot="16200000" flipV="1">
            <a:off x="2670658" y="2862538"/>
            <a:ext cx="1163726" cy="1528723"/>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1">
              <a:lumMod val="40000"/>
              <a:lumOff val="6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4" name="组合 43"/>
          <p:cNvGrpSpPr/>
          <p:nvPr/>
        </p:nvGrpSpPr>
        <p:grpSpPr>
          <a:xfrm rot="16200000">
            <a:off x="3953833" y="1962103"/>
            <a:ext cx="1260763" cy="1851378"/>
            <a:chOff x="4020870" y="2194485"/>
            <a:chExt cx="1102258" cy="1432090"/>
          </a:xfrm>
          <a:effectLst>
            <a:outerShdw blurRad="444500" dist="254000" dir="8100000" algn="tr" rotWithShape="0">
              <a:prstClr val="black">
                <a:alpha val="50000"/>
              </a:prstClr>
            </a:outerShdw>
          </a:effectLst>
        </p:grpSpPr>
        <p:sp>
          <p:nvSpPr>
            <p:cNvPr id="4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grpSp>
        <p:nvGrpSpPr>
          <p:cNvPr id="22" name="组合 21"/>
          <p:cNvGrpSpPr/>
          <p:nvPr/>
        </p:nvGrpSpPr>
        <p:grpSpPr>
          <a:xfrm>
            <a:off x="790471" y="737404"/>
            <a:ext cx="5375990" cy="1224902"/>
            <a:chOff x="4304043" y="1286668"/>
            <a:chExt cx="3837944" cy="2757793"/>
          </a:xfrm>
          <a:effectLst>
            <a:outerShdw blurRad="381000" dist="254000" dir="8100000" algn="tr" rotWithShape="0">
              <a:prstClr val="black">
                <a:alpha val="40000"/>
              </a:prstClr>
            </a:outerShdw>
          </a:effectLst>
        </p:grpSpPr>
        <p:sp>
          <p:nvSpPr>
            <p:cNvPr id="23" name="圆角矩形 2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TextBox 23"/>
          <p:cNvSpPr>
            <a:spLocks noChangeArrowheads="1"/>
          </p:cNvSpPr>
          <p:nvPr/>
        </p:nvSpPr>
        <p:spPr bwMode="auto">
          <a:xfrm>
            <a:off x="889601" y="872554"/>
            <a:ext cx="5177731"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r>
              <a:rPr lang="ru-RU" sz="2000" dirty="0">
                <a:latin typeface="Times New Roman" panose="02020603050405020304" pitchFamily="18" charset="0"/>
                <a:cs typeface="Times New Roman" panose="02020603050405020304" pitchFamily="18" charset="0"/>
              </a:rPr>
              <a:t>Антиплагиат </a:t>
            </a:r>
            <a:r>
              <a:rPr lang="ru-RU" sz="2000" dirty="0" err="1">
                <a:latin typeface="Times New Roman" panose="02020603050405020304" pitchFamily="18" charset="0"/>
                <a:cs typeface="Times New Roman" panose="02020603050405020304" pitchFamily="18" charset="0"/>
              </a:rPr>
              <a:t>жүйесі</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мәтінді</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қол</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жетімді</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жалпы</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ақпарат</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көздерінен</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әртүрлі</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көшіріп</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алудың</a:t>
            </a:r>
            <a:r>
              <a:rPr lang="ru-RU" sz="2000" dirty="0">
                <a:latin typeface="Times New Roman" panose="02020603050405020304" pitchFamily="18" charset="0"/>
                <a:cs typeface="Times New Roman" panose="02020603050405020304" pitchFamily="18" charset="0"/>
              </a:rPr>
              <a:t> бар </a:t>
            </a:r>
            <a:r>
              <a:rPr lang="ru-RU" sz="2000" dirty="0" err="1">
                <a:latin typeface="Times New Roman" panose="02020603050405020304" pitchFamily="18" charset="0"/>
                <a:cs typeface="Times New Roman" panose="02020603050405020304" pitchFamily="18" charset="0"/>
              </a:rPr>
              <a:t>болуын</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зерттеуге</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мүмкіндік</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береді</a:t>
            </a:r>
            <a:r>
              <a:rPr lang="ru-RU" sz="2000" dirty="0">
                <a:latin typeface="Times New Roman" panose="02020603050405020304" pitchFamily="18" charset="0"/>
                <a:cs typeface="Times New Roman" panose="02020603050405020304" pitchFamily="18" charset="0"/>
              </a:rPr>
              <a:t>:</a:t>
            </a:r>
          </a:p>
          <a:p>
            <a:pPr algn="just"/>
            <a:endParaRPr lang="en-US" altLang="zh-CN" sz="800" b="1" dirty="0">
              <a:latin typeface="Times New Roman" panose="02020603050405020304" pitchFamily="18" charset="0"/>
              <a:ea typeface="微软雅黑" pitchFamily="34" charset="-122"/>
              <a:cs typeface="Times New Roman" panose="02020603050405020304" pitchFamily="18" charset="0"/>
              <a:sym typeface="微软雅黑" pitchFamily="34" charset="-122"/>
            </a:endParaRPr>
          </a:p>
        </p:txBody>
      </p:sp>
      <p:pic>
        <p:nvPicPr>
          <p:cNvPr id="2" name="Рисунок 1">
            <a:extLst>
              <a:ext uri="{FF2B5EF4-FFF2-40B4-BE49-F238E27FC236}">
                <a16:creationId xmlns:a16="http://schemas.microsoft.com/office/drawing/2014/main" id="{C701F733-A085-4FE2-91AE-053DC3FD7AB2}"/>
              </a:ext>
            </a:extLst>
          </p:cNvPr>
          <p:cNvPicPr>
            <a:picLocks noChangeAspect="1"/>
          </p:cNvPicPr>
          <p:nvPr/>
        </p:nvPicPr>
        <p:blipFill>
          <a:blip r:embed="rId5"/>
          <a:stretch>
            <a:fillRect/>
          </a:stretch>
        </p:blipFill>
        <p:spPr>
          <a:xfrm rot="10800000">
            <a:off x="3479389" y="3204980"/>
            <a:ext cx="2774653" cy="1995162"/>
          </a:xfrm>
          <a:prstGeom prst="rect">
            <a:avLst/>
          </a:prstGeom>
        </p:spPr>
      </p:pic>
      <p:sp>
        <p:nvSpPr>
          <p:cNvPr id="3" name="Прямоугольник 2">
            <a:extLst>
              <a:ext uri="{FF2B5EF4-FFF2-40B4-BE49-F238E27FC236}">
                <a16:creationId xmlns:a16="http://schemas.microsoft.com/office/drawing/2014/main" id="{C3A7DD78-D6C7-432B-B165-9EB40FE7D36A}"/>
              </a:ext>
            </a:extLst>
          </p:cNvPr>
          <p:cNvSpPr/>
          <p:nvPr/>
        </p:nvSpPr>
        <p:spPr>
          <a:xfrm>
            <a:off x="4134839" y="2534864"/>
            <a:ext cx="1437013" cy="646331"/>
          </a:xfrm>
          <a:prstGeom prst="rect">
            <a:avLst/>
          </a:prstGeom>
        </p:spPr>
        <p:txBody>
          <a:bodyPr wrap="square">
            <a:spAutoFit/>
          </a:bodyPr>
          <a:lstStyle/>
          <a:p>
            <a:r>
              <a:rPr lang="kk-KZ" dirty="0">
                <a:latin typeface="Times New Roman" panose="02020603050405020304" pitchFamily="18" charset="0"/>
                <a:cs typeface="Times New Roman" panose="02020603050405020304" pitchFamily="18" charset="0"/>
              </a:rPr>
              <a:t>Электронды оқулықтар</a:t>
            </a:r>
          </a:p>
        </p:txBody>
      </p:sp>
      <p:sp>
        <p:nvSpPr>
          <p:cNvPr id="4" name="Прямоугольник 3">
            <a:extLst>
              <a:ext uri="{FF2B5EF4-FFF2-40B4-BE49-F238E27FC236}">
                <a16:creationId xmlns:a16="http://schemas.microsoft.com/office/drawing/2014/main" id="{92D0A0DB-7F15-4BC8-B8CF-84D6CD63B435}"/>
              </a:ext>
            </a:extLst>
          </p:cNvPr>
          <p:cNvSpPr/>
          <p:nvPr/>
        </p:nvSpPr>
        <p:spPr>
          <a:xfrm>
            <a:off x="4246382" y="4171793"/>
            <a:ext cx="1313115" cy="369332"/>
          </a:xfrm>
          <a:prstGeom prst="rect">
            <a:avLst/>
          </a:prstGeom>
        </p:spPr>
        <p:txBody>
          <a:bodyPr wrap="square">
            <a:spAutoFit/>
          </a:bodyPr>
          <a:lstStyle/>
          <a:p>
            <a:r>
              <a:rPr lang="kk-KZ" dirty="0">
                <a:latin typeface="Times New Roman" panose="02020603050405020304" pitchFamily="18" charset="0"/>
                <a:cs typeface="Times New Roman" panose="02020603050405020304" pitchFamily="18" charset="0"/>
              </a:rPr>
              <a:t>Журналдар</a:t>
            </a:r>
          </a:p>
        </p:txBody>
      </p:sp>
      <p:sp>
        <p:nvSpPr>
          <p:cNvPr id="5" name="Прямоугольник 4">
            <a:extLst>
              <a:ext uri="{FF2B5EF4-FFF2-40B4-BE49-F238E27FC236}">
                <a16:creationId xmlns:a16="http://schemas.microsoft.com/office/drawing/2014/main" id="{4EA95232-FC28-4DC8-ADDA-255378F86674}"/>
              </a:ext>
            </a:extLst>
          </p:cNvPr>
          <p:cNvSpPr/>
          <p:nvPr/>
        </p:nvSpPr>
        <p:spPr>
          <a:xfrm>
            <a:off x="2593333" y="3390764"/>
            <a:ext cx="1105945" cy="369332"/>
          </a:xfrm>
          <a:prstGeom prst="rect">
            <a:avLst/>
          </a:prstGeom>
        </p:spPr>
        <p:txBody>
          <a:bodyPr wrap="square">
            <a:spAutoFit/>
          </a:bodyPr>
          <a:lstStyle/>
          <a:p>
            <a:r>
              <a:rPr lang="kk-KZ" dirty="0">
                <a:latin typeface="Times New Roman" panose="02020603050405020304" pitchFamily="18" charset="0"/>
                <a:cs typeface="Times New Roman" panose="02020603050405020304" pitchFamily="18" charset="0"/>
              </a:rPr>
              <a:t>Сайттар</a:t>
            </a:r>
          </a:p>
        </p:txBody>
      </p:sp>
    </p:spTree>
    <p:custDataLst>
      <p:tags r:id="rId1"/>
    </p:custDataLst>
    <p:extLst>
      <p:ext uri="{BB962C8B-B14F-4D97-AF65-F5344CB8AC3E}">
        <p14:creationId xmlns:p14="http://schemas.microsoft.com/office/powerpoint/2010/main" val="669796438"/>
      </p:ext>
    </p:extLst>
  </p:cSld>
  <p:clrMapOvr>
    <a:masterClrMapping/>
  </p:clrMapOvr>
  <p:transition spd="slow">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par>
                                    <p:cTn id="12" presetID="12" presetClass="entr" presetSubtype="8"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p:tgtEl>
                                              <p:spTgt spid="28"/>
                                            </p:tgtEl>
                                            <p:attrNameLst>
                                              <p:attrName>ppt_x</p:attrName>
                                            </p:attrNameLst>
                                          </p:cBhvr>
                                          <p:tavLst>
                                            <p:tav tm="0">
                                              <p:val>
                                                <p:strVal val="#ppt_x-#ppt_w*1.125000"/>
                                              </p:val>
                                            </p:tav>
                                            <p:tav tm="100000">
                                              <p:val>
                                                <p:strVal val="#ppt_x"/>
                                              </p:val>
                                            </p:tav>
                                          </p:tavLst>
                                        </p:anim>
                                        <p:animEffect transition="in" filter="wipe(right)">
                                          <p:cBhvr>
                                            <p:cTn id="15" dur="500"/>
                                            <p:tgtEl>
                                              <p:spTgt spid="28"/>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p:tgtEl>
                                              <p:spTgt spid="27"/>
                                            </p:tgtEl>
                                            <p:attrNameLst>
                                              <p:attrName>ppt_x</p:attrName>
                                            </p:attrNameLst>
                                          </p:cBhvr>
                                          <p:tavLst>
                                            <p:tav tm="0">
                                              <p:val>
                                                <p:strVal val="#ppt_x-#ppt_w*1.125000"/>
                                              </p:val>
                                            </p:tav>
                                            <p:tav tm="100000">
                                              <p:val>
                                                <p:strVal val="#ppt_x"/>
                                              </p:val>
                                            </p:tav>
                                          </p:tavLst>
                                        </p:anim>
                                        <p:animEffect transition="in" filter="wipe(right)">
                                          <p:cBhvr>
                                            <p:cTn id="19" dur="500"/>
                                            <p:tgtEl>
                                              <p:spTgt spid="27"/>
                                            </p:tgtEl>
                                          </p:cBhvr>
                                        </p:animEffect>
                                      </p:childTnLst>
                                    </p:cTn>
                                  </p:par>
                                </p:childTnLst>
                              </p:cTn>
                            </p:par>
                            <p:par>
                              <p:cTn id="20" fill="hold">
                                <p:stCondLst>
                                  <p:cond delay="800"/>
                                </p:stCondLst>
                                <p:childTnLst>
                                  <p:par>
                                    <p:cTn id="21" presetID="2" presetClass="entr" presetSubtype="2" fill="hold" nodeType="afterEffect" p14:presetBounceEnd="40000">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14:bounceEnd="40000">
                                          <p:cBhvr additive="base">
                                            <p:cTn id="23" dur="500" fill="hold"/>
                                            <p:tgtEl>
                                              <p:spTgt spid="44"/>
                                            </p:tgtEl>
                                            <p:attrNameLst>
                                              <p:attrName>ppt_x</p:attrName>
                                            </p:attrNameLst>
                                          </p:cBhvr>
                                          <p:tavLst>
                                            <p:tav tm="0">
                                              <p:val>
                                                <p:strVal val="1+#ppt_w/2"/>
                                              </p:val>
                                            </p:tav>
                                            <p:tav tm="100000">
                                              <p:val>
                                                <p:strVal val="#ppt_x"/>
                                              </p:val>
                                            </p:tav>
                                          </p:tavLst>
                                        </p:anim>
                                        <p:anim calcmode="lin" valueType="num" p14:bounceEnd="40000">
                                          <p:cBhvr additive="base">
                                            <p:cTn id="24" dur="500" fill="hold"/>
                                            <p:tgtEl>
                                              <p:spTgt spid="44"/>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40000">
                                      <p:stCondLst>
                                        <p:cond delay="200"/>
                                      </p:stCondLst>
                                      <p:childTnLst>
                                        <p:set>
                                          <p:cBhvr>
                                            <p:cTn id="26" dur="1" fill="hold">
                                              <p:stCondLst>
                                                <p:cond delay="0"/>
                                              </p:stCondLst>
                                            </p:cTn>
                                            <p:tgtEl>
                                              <p:spTgt spid="43"/>
                                            </p:tgtEl>
                                            <p:attrNameLst>
                                              <p:attrName>style.visibility</p:attrName>
                                            </p:attrNameLst>
                                          </p:cBhvr>
                                          <p:to>
                                            <p:strVal val="visible"/>
                                          </p:to>
                                        </p:set>
                                        <p:anim calcmode="lin" valueType="num" p14:bounceEnd="40000">
                                          <p:cBhvr additive="base">
                                            <p:cTn id="27" dur="500" fill="hold"/>
                                            <p:tgtEl>
                                              <p:spTgt spid="43"/>
                                            </p:tgtEl>
                                            <p:attrNameLst>
                                              <p:attrName>ppt_x</p:attrName>
                                            </p:attrNameLst>
                                          </p:cBhvr>
                                          <p:tavLst>
                                            <p:tav tm="0">
                                              <p:val>
                                                <p:strVal val="1+#ppt_w/2"/>
                                              </p:val>
                                            </p:tav>
                                            <p:tav tm="100000">
                                              <p:val>
                                                <p:strVal val="#ppt_x"/>
                                              </p:val>
                                            </p:tav>
                                          </p:tavLst>
                                        </p:anim>
                                        <p:anim calcmode="lin" valueType="num" p14:bounceEnd="40000">
                                          <p:cBhvr additive="base">
                                            <p:cTn id="28" dur="500" fill="hold"/>
                                            <p:tgtEl>
                                              <p:spTgt spid="43"/>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53" presetClass="entr" presetSubtype="16"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500" fill="hold"/>
                                            <p:tgtEl>
                                              <p:spTgt spid="33"/>
                                            </p:tgtEl>
                                            <p:attrNameLst>
                                              <p:attrName>ppt_x</p:attrName>
                                            </p:attrNameLst>
                                          </p:cBhvr>
                                          <p:tavLst>
                                            <p:tav tm="0">
                                              <p:val>
                                                <p:strVal val="1+#ppt_w/2"/>
                                              </p:val>
                                            </p:tav>
                                            <p:tav tm="100000">
                                              <p:val>
                                                <p:strVal val="#ppt_x"/>
                                              </p:val>
                                            </p:tav>
                                          </p:tavLst>
                                        </p:anim>
                                        <p:anim calcmode="lin" valueType="num">
                                          <p:cBhvr>
                                            <p:cTn id="38" dur="500" fill="hold"/>
                                            <p:tgtEl>
                                              <p:spTgt spid="33"/>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10" presetClass="entr" presetSubtype="0" fill="hold" grpId="0" nodeType="after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P spid="43" grpId="0" animBg="1"/>
          <p:bldP spid="75" grpId="0"/>
          <p:bldP spid="33" grpId="0" bldLvl="0" autoUpdateAnimBg="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par>
                                    <p:cTn id="12" presetID="12" presetClass="entr" presetSubtype="8"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p:tgtEl>
                                              <p:spTgt spid="28"/>
                                            </p:tgtEl>
                                            <p:attrNameLst>
                                              <p:attrName>ppt_x</p:attrName>
                                            </p:attrNameLst>
                                          </p:cBhvr>
                                          <p:tavLst>
                                            <p:tav tm="0">
                                              <p:val>
                                                <p:strVal val="#ppt_x-#ppt_w*1.125000"/>
                                              </p:val>
                                            </p:tav>
                                            <p:tav tm="100000">
                                              <p:val>
                                                <p:strVal val="#ppt_x"/>
                                              </p:val>
                                            </p:tav>
                                          </p:tavLst>
                                        </p:anim>
                                        <p:animEffect transition="in" filter="wipe(right)">
                                          <p:cBhvr>
                                            <p:cTn id="15" dur="500"/>
                                            <p:tgtEl>
                                              <p:spTgt spid="28"/>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p:tgtEl>
                                              <p:spTgt spid="27"/>
                                            </p:tgtEl>
                                            <p:attrNameLst>
                                              <p:attrName>ppt_x</p:attrName>
                                            </p:attrNameLst>
                                          </p:cBhvr>
                                          <p:tavLst>
                                            <p:tav tm="0">
                                              <p:val>
                                                <p:strVal val="#ppt_x-#ppt_w*1.125000"/>
                                              </p:val>
                                            </p:tav>
                                            <p:tav tm="100000">
                                              <p:val>
                                                <p:strVal val="#ppt_x"/>
                                              </p:val>
                                            </p:tav>
                                          </p:tavLst>
                                        </p:anim>
                                        <p:animEffect transition="in" filter="wipe(right)">
                                          <p:cBhvr>
                                            <p:cTn id="19" dur="500"/>
                                            <p:tgtEl>
                                              <p:spTgt spid="27"/>
                                            </p:tgtEl>
                                          </p:cBhvr>
                                        </p:animEffect>
                                      </p:childTnLst>
                                    </p:cTn>
                                  </p:par>
                                </p:childTnLst>
                              </p:cTn>
                            </p:par>
                            <p:par>
                              <p:cTn id="20" fill="hold">
                                <p:stCondLst>
                                  <p:cond delay="800"/>
                                </p:stCondLst>
                                <p:childTnLst>
                                  <p:par>
                                    <p:cTn id="21" presetID="2" presetClass="entr" presetSubtype="2"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fill="hold"/>
                                            <p:tgtEl>
                                              <p:spTgt spid="44"/>
                                            </p:tgtEl>
                                            <p:attrNameLst>
                                              <p:attrName>ppt_x</p:attrName>
                                            </p:attrNameLst>
                                          </p:cBhvr>
                                          <p:tavLst>
                                            <p:tav tm="0">
                                              <p:val>
                                                <p:strVal val="1+#ppt_w/2"/>
                                              </p:val>
                                            </p:tav>
                                            <p:tav tm="100000">
                                              <p:val>
                                                <p:strVal val="#ppt_x"/>
                                              </p:val>
                                            </p:tav>
                                          </p:tavLst>
                                        </p:anim>
                                        <p:anim calcmode="lin" valueType="num">
                                          <p:cBhvr additive="base">
                                            <p:cTn id="24" dur="500" fill="hold"/>
                                            <p:tgtEl>
                                              <p:spTgt spid="44"/>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20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1+#ppt_w/2"/>
                                              </p:val>
                                            </p:tav>
                                            <p:tav tm="100000">
                                              <p:val>
                                                <p:strVal val="#ppt_x"/>
                                              </p:val>
                                            </p:tav>
                                          </p:tavLst>
                                        </p:anim>
                                        <p:anim calcmode="lin" valueType="num">
                                          <p:cBhvr additive="base">
                                            <p:cTn id="28" dur="500" fill="hold"/>
                                            <p:tgtEl>
                                              <p:spTgt spid="43"/>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53" presetClass="entr" presetSubtype="16"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500" fill="hold"/>
                                            <p:tgtEl>
                                              <p:spTgt spid="33"/>
                                            </p:tgtEl>
                                            <p:attrNameLst>
                                              <p:attrName>ppt_x</p:attrName>
                                            </p:attrNameLst>
                                          </p:cBhvr>
                                          <p:tavLst>
                                            <p:tav tm="0">
                                              <p:val>
                                                <p:strVal val="1+#ppt_w/2"/>
                                              </p:val>
                                            </p:tav>
                                            <p:tav tm="100000">
                                              <p:val>
                                                <p:strVal val="#ppt_x"/>
                                              </p:val>
                                            </p:tav>
                                          </p:tavLst>
                                        </p:anim>
                                        <p:anim calcmode="lin" valueType="num">
                                          <p:cBhvr>
                                            <p:cTn id="38" dur="500" fill="hold"/>
                                            <p:tgtEl>
                                              <p:spTgt spid="33"/>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10" presetClass="entr" presetSubtype="0" fill="hold" grpId="0" nodeType="after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P spid="43" grpId="0" animBg="1"/>
          <p:bldP spid="75" grpId="0"/>
          <p:bldP spid="33" grpId="0" bldLvl="0" autoUpdateAnimBg="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4086756" y="1481908"/>
            <a:ext cx="3779912" cy="1384995"/>
          </a:xfrm>
          <a:prstGeom prst="rect">
            <a:avLst/>
          </a:prstGeom>
          <a:noFill/>
        </p:spPr>
        <p:txBody>
          <a:bodyPr wrap="square" rtlCol="0">
            <a:spAutoFit/>
          </a:bodyPr>
          <a:lstStyle/>
          <a:p>
            <a:r>
              <a:rPr lang="kk-KZ" altLang="zh-CN" sz="2800" b="1" dirty="0">
                <a:latin typeface="Times New Roman" panose="02020603050405020304" pitchFamily="18" charset="0"/>
                <a:ea typeface="方正兰亭细黑_GBK" pitchFamily="2" charset="-122"/>
                <a:cs typeface="Times New Roman" panose="02020603050405020304" pitchFamily="18" charset="0"/>
              </a:rPr>
              <a:t>Антиплагиат жүйесінің маңыздылығы</a:t>
            </a:r>
            <a:endParaRPr lang="zh-CN" altLang="en-US" sz="2800" b="1" dirty="0">
              <a:latin typeface="Times New Roman" panose="02020603050405020304" pitchFamily="18" charset="0"/>
              <a:ea typeface="方正兰亭细黑_GBK" pitchFamily="2" charset="-122"/>
              <a:cs typeface="Times New Roman" panose="02020603050405020304" pitchFamily="18" charset="0"/>
            </a:endParaRPr>
          </a:p>
        </p:txBody>
      </p:sp>
      <p:sp>
        <p:nvSpPr>
          <p:cNvPr id="15" name="TextBox 14"/>
          <p:cNvSpPr txBox="1"/>
          <p:nvPr/>
        </p:nvSpPr>
        <p:spPr>
          <a:xfrm>
            <a:off x="2416377" y="2894896"/>
            <a:ext cx="993913" cy="307777"/>
          </a:xfrm>
          <a:prstGeom prst="rect">
            <a:avLst/>
          </a:prstGeom>
          <a:noFill/>
        </p:spPr>
        <p:txBody>
          <a:bodyPr wrap="square" lIns="0" tIns="0" rIns="0" bIns="0" rtlCol="0">
            <a:spAutoFit/>
          </a:bodyPr>
          <a:lstStyle/>
          <a:p>
            <a:r>
              <a:rPr lang="en-US" altLang="zh-CN" sz="2000" dirty="0">
                <a:solidFill>
                  <a:schemeClr val="bg1"/>
                </a:solidFill>
                <a:latin typeface="微软雅黑" pitchFamily="34" charset="-122"/>
                <a:ea typeface="微软雅黑" pitchFamily="34" charset="-122"/>
              </a:rPr>
              <a:t>II </a:t>
            </a:r>
            <a:r>
              <a:rPr lang="ru-RU" altLang="zh-CN" sz="2000" dirty="0" err="1">
                <a:solidFill>
                  <a:schemeClr val="bg1"/>
                </a:solidFill>
                <a:latin typeface="微软雅黑" pitchFamily="34" charset="-122"/>
                <a:ea typeface="微软雅黑" pitchFamily="34" charset="-122"/>
              </a:rPr>
              <a:t>бөлім</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9626" y="1834674"/>
              <a:ext cx="687417" cy="58544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Tree>
    <p:extLst>
      <p:ext uri="{BB962C8B-B14F-4D97-AF65-F5344CB8AC3E}">
        <p14:creationId xmlns:p14="http://schemas.microsoft.com/office/powerpoint/2010/main" val="22655517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996677" y="120287"/>
            <a:ext cx="8439150" cy="523220"/>
          </a:xfrm>
          <a:prstGeom prst="rect">
            <a:avLst/>
          </a:prstGeom>
          <a:noFill/>
        </p:spPr>
        <p:txBody>
          <a:bodyPr wrap="square" rtlCol="0">
            <a:spAutoFit/>
          </a:bodyPr>
          <a:lstStyle/>
          <a:p>
            <a:r>
              <a:rPr lang="kk-KZ" sz="2800" b="1" dirty="0">
                <a:latin typeface="Times New Roman" panose="02020603050405020304" pitchFamily="18" charset="0"/>
                <a:cs typeface="Times New Roman" panose="02020603050405020304" pitchFamily="18" charset="0"/>
              </a:rPr>
              <a:t>Антиплагиат жүйесі жұмысының принциптері</a:t>
            </a:r>
            <a:endParaRPr lang="zh-CN" altLang="en-US" sz="2800" dirty="0">
              <a:solidFill>
                <a:srgbClr val="C00000"/>
              </a:solidFill>
              <a:latin typeface="Times New Roman" panose="02020603050405020304" pitchFamily="18" charset="0"/>
              <a:ea typeface="Kozuka Gothic Pro R" pitchFamily="34" charset="-128"/>
              <a:cs typeface="Times New Roman" panose="02020603050405020304" pitchFamily="18" charset="0"/>
            </a:endParaRPr>
          </a:p>
        </p:txBody>
      </p:sp>
      <p:cxnSp>
        <p:nvCxnSpPr>
          <p:cNvPr id="28" name="直接连接符 27"/>
          <p:cNvCxnSpPr/>
          <p:nvPr/>
        </p:nvCxnSpPr>
        <p:spPr>
          <a:xfrm>
            <a:off x="1031484" y="30837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cxnSp>
        <p:nvCxnSpPr>
          <p:cNvPr id="42" name="直接箭头连接符 41"/>
          <p:cNvCxnSpPr>
            <a:cxnSpLocks/>
          </p:cNvCxnSpPr>
          <p:nvPr/>
        </p:nvCxnSpPr>
        <p:spPr>
          <a:xfrm>
            <a:off x="381000" y="3038207"/>
            <a:ext cx="8439150" cy="0"/>
          </a:xfrm>
          <a:prstGeom prst="straightConnector1">
            <a:avLst/>
          </a:prstGeom>
          <a:ln w="57150">
            <a:solidFill>
              <a:srgbClr val="1A3F6C"/>
            </a:solidFill>
            <a:tailEnd type="arrow"/>
          </a:ln>
        </p:spPr>
        <p:style>
          <a:lnRef idx="1">
            <a:schemeClr val="accent1"/>
          </a:lnRef>
          <a:fillRef idx="0">
            <a:schemeClr val="accent1"/>
          </a:fillRef>
          <a:effectRef idx="0">
            <a:schemeClr val="accent1"/>
          </a:effectRef>
          <a:fontRef idx="minor">
            <a:schemeClr val="tx1"/>
          </a:fontRef>
        </p:style>
      </p:cxnSp>
      <p:sp>
        <p:nvSpPr>
          <p:cNvPr id="43" name="椭圆 34"/>
          <p:cNvSpPr/>
          <p:nvPr/>
        </p:nvSpPr>
        <p:spPr>
          <a:xfrm>
            <a:off x="1460984" y="2265193"/>
            <a:ext cx="1076642" cy="121783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44" name="矩形 43"/>
          <p:cNvSpPr/>
          <p:nvPr/>
        </p:nvSpPr>
        <p:spPr>
          <a:xfrm>
            <a:off x="5464528" y="3877023"/>
            <a:ext cx="1929694" cy="1223412"/>
          </a:xfrm>
          <a:prstGeom prst="rect">
            <a:avLst/>
          </a:prstGeom>
        </p:spPr>
        <p:txBody>
          <a:bodyPr wrap="square">
            <a:spAutoFit/>
          </a:bodyPr>
          <a:lstStyle/>
          <a:p>
            <a:pPr algn="just"/>
            <a:r>
              <a:rPr lang="kk-KZ" altLang="zh-CN" sz="1050" dirty="0">
                <a:solidFill>
                  <a:schemeClr val="tx1">
                    <a:lumMod val="85000"/>
                    <a:lumOff val="15000"/>
                  </a:schemeClr>
                </a:solidFill>
                <a:latin typeface="微软雅黑" pitchFamily="34" charset="-122"/>
                <a:ea typeface="微软雅黑" pitchFamily="34" charset="-122"/>
              </a:rPr>
              <a:t>Сәйкестіктерді іздеудің өзіндік алгоритмдерімен және құжаттардың өзіндік базаларымен антиплагиаттың мамандандырылған жүйелері.</a:t>
            </a:r>
          </a:p>
        </p:txBody>
      </p:sp>
      <p:sp>
        <p:nvSpPr>
          <p:cNvPr id="45" name="矩形 44"/>
          <p:cNvSpPr/>
          <p:nvPr/>
        </p:nvSpPr>
        <p:spPr>
          <a:xfrm>
            <a:off x="1527999" y="1052117"/>
            <a:ext cx="1171626" cy="1061829"/>
          </a:xfrm>
          <a:prstGeom prst="rect">
            <a:avLst/>
          </a:prstGeom>
        </p:spPr>
        <p:txBody>
          <a:bodyPr wrap="square">
            <a:spAutoFit/>
          </a:bodyPr>
          <a:lstStyle/>
          <a:p>
            <a:r>
              <a:rPr lang="kk-KZ" sz="1050" dirty="0">
                <a:latin typeface="Times New Roman" panose="02020603050405020304" pitchFamily="18" charset="0"/>
                <a:cs typeface="Times New Roman" panose="02020603050405020304" pitchFamily="18" charset="0"/>
              </a:rPr>
              <a:t>Олардың көмегімен қолмен көшірілген мәтінді алуды іздеуге болады.</a:t>
            </a:r>
            <a:endParaRPr lang="en-US" sz="1050" dirty="0">
              <a:latin typeface="Times New Roman" panose="02020603050405020304" pitchFamily="18" charset="0"/>
              <a:cs typeface="Times New Roman" panose="02020603050405020304" pitchFamily="18" charset="0"/>
            </a:endParaRPr>
          </a:p>
        </p:txBody>
      </p:sp>
      <p:sp>
        <p:nvSpPr>
          <p:cNvPr id="64" name="矩形 63"/>
          <p:cNvSpPr/>
          <p:nvPr/>
        </p:nvSpPr>
        <p:spPr>
          <a:xfrm>
            <a:off x="3905250" y="1055467"/>
            <a:ext cx="1956153" cy="1246495"/>
          </a:xfrm>
          <a:prstGeom prst="rect">
            <a:avLst/>
          </a:prstGeom>
        </p:spPr>
        <p:txBody>
          <a:bodyPr wrap="square">
            <a:spAutoFit/>
          </a:bodyPr>
          <a:lstStyle/>
          <a:p>
            <a:r>
              <a:rPr lang="kk-KZ" sz="1050" dirty="0">
                <a:latin typeface="Times New Roman" panose="02020603050405020304" pitchFamily="18" charset="0"/>
                <a:cs typeface="Times New Roman" panose="02020603050405020304" pitchFamily="18" charset="0"/>
              </a:rPr>
              <a:t>Интернет желісінің танымал іздестіру машиналарына тексерілетін құжат негізінде шақыруларды қалыптастыру арқылы жұмыс істейді және олардың нәтижелерін түсіндіреді.</a:t>
            </a:r>
            <a:r>
              <a:rPr lang="en-US" sz="1200" dirty="0">
                <a:latin typeface="Times New Roman" panose="02020603050405020304" pitchFamily="18" charset="0"/>
                <a:cs typeface="Times New Roman" panose="02020603050405020304" pitchFamily="18" charset="0"/>
              </a:rPr>
              <a:t> </a:t>
            </a:r>
            <a:endParaRPr lang="zh-CN" altLang="en-US" sz="800" dirty="0">
              <a:latin typeface="Times New Roman" panose="02020603050405020304" pitchFamily="18" charset="0"/>
              <a:ea typeface="微软雅黑" pitchFamily="34" charset="-122"/>
              <a:cs typeface="Times New Roman" panose="02020603050405020304" pitchFamily="18" charset="0"/>
            </a:endParaRPr>
          </a:p>
        </p:txBody>
      </p:sp>
      <p:sp>
        <p:nvSpPr>
          <p:cNvPr id="65" name="矩形 64"/>
          <p:cNvSpPr/>
          <p:nvPr/>
        </p:nvSpPr>
        <p:spPr>
          <a:xfrm>
            <a:off x="2775190" y="3880585"/>
            <a:ext cx="1130060" cy="1223412"/>
          </a:xfrm>
          <a:prstGeom prst="rect">
            <a:avLst/>
          </a:prstGeom>
        </p:spPr>
        <p:txBody>
          <a:bodyPr wrap="square">
            <a:spAutoFit/>
          </a:bodyPr>
          <a:lstStyle/>
          <a:p>
            <a:pPr algn="just"/>
            <a:r>
              <a:rPr lang="kk-KZ" sz="1050" dirty="0">
                <a:latin typeface="Times New Roman" panose="02020603050405020304" pitchFamily="18" charset="0"/>
                <a:cs typeface="Times New Roman" panose="02020603050405020304" pitchFamily="18" charset="0"/>
              </a:rPr>
              <a:t>Өкілдердің бірі-</a:t>
            </a:r>
            <a:r>
              <a:rPr lang="en-US" sz="1050" dirty="0">
                <a:latin typeface="Times New Roman" panose="02020603050405020304" pitchFamily="18" charset="0"/>
                <a:cs typeface="Times New Roman" panose="02020603050405020304" pitchFamily="18" charset="0"/>
              </a:rPr>
              <a:t>Google </a:t>
            </a:r>
            <a:r>
              <a:rPr lang="kk-KZ" sz="1050" dirty="0">
                <a:latin typeface="Times New Roman" panose="02020603050405020304" pitchFamily="18" charset="0"/>
                <a:cs typeface="Times New Roman" panose="02020603050405020304" pitchFamily="18" charset="0"/>
              </a:rPr>
              <a:t>іздеу кейбір ғылыми жұмыстарды және олардың дәйексөздерін таниды.</a:t>
            </a:r>
            <a:endParaRPr lang="zh-CN" altLang="en-US" sz="1050" dirty="0">
              <a:latin typeface="Times New Roman" panose="02020603050405020304" pitchFamily="18" charset="0"/>
              <a:ea typeface="微软雅黑" pitchFamily="34" charset="-122"/>
              <a:cs typeface="Times New Roman" panose="02020603050405020304" pitchFamily="18" charset="0"/>
            </a:endParaRPr>
          </a:p>
        </p:txBody>
      </p:sp>
      <p:sp>
        <p:nvSpPr>
          <p:cNvPr id="66" name="椭圆 34"/>
          <p:cNvSpPr/>
          <p:nvPr/>
        </p:nvSpPr>
        <p:spPr>
          <a:xfrm>
            <a:off x="4269296" y="2283718"/>
            <a:ext cx="946956" cy="121783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nvGrpSpPr>
          <p:cNvPr id="68" name="组合 67"/>
          <p:cNvGrpSpPr/>
          <p:nvPr/>
        </p:nvGrpSpPr>
        <p:grpSpPr>
          <a:xfrm rot="10800000">
            <a:off x="5611157" y="2499742"/>
            <a:ext cx="1045255" cy="1358028"/>
            <a:chOff x="4020870" y="2194485"/>
            <a:chExt cx="1102258" cy="1432090"/>
          </a:xfrm>
          <a:effectLst>
            <a:outerShdw blurRad="444500" dist="254000" dir="8100000" algn="tr" rotWithShape="0">
              <a:prstClr val="black">
                <a:alpha val="50000"/>
              </a:prstClr>
            </a:outerShdw>
          </a:effectLst>
        </p:grpSpPr>
        <p:sp>
          <p:nvSpPr>
            <p:cNvPr id="6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7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grpSp>
        <p:nvGrpSpPr>
          <p:cNvPr id="71" name="组合 70"/>
          <p:cNvGrpSpPr/>
          <p:nvPr/>
        </p:nvGrpSpPr>
        <p:grpSpPr>
          <a:xfrm rot="10800000">
            <a:off x="2802845" y="2522556"/>
            <a:ext cx="1045255" cy="1358028"/>
            <a:chOff x="4020870" y="2194485"/>
            <a:chExt cx="1102258" cy="1432090"/>
          </a:xfrm>
          <a:effectLst>
            <a:outerShdw blurRad="444500" dist="254000" dir="8100000" algn="tr" rotWithShape="0">
              <a:prstClr val="black">
                <a:alpha val="50000"/>
              </a:prstClr>
            </a:outerShdw>
          </a:effectLst>
        </p:grpSpPr>
        <p:sp>
          <p:nvSpPr>
            <p:cNvPr id="7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7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74" name="TextBox 73"/>
          <p:cNvSpPr txBox="1"/>
          <p:nvPr/>
        </p:nvSpPr>
        <p:spPr>
          <a:xfrm>
            <a:off x="1437146" y="2653486"/>
            <a:ext cx="1171626" cy="646331"/>
          </a:xfrm>
          <a:prstGeom prst="rect">
            <a:avLst/>
          </a:prstGeom>
          <a:noFill/>
        </p:spPr>
        <p:txBody>
          <a:bodyPr wrap="square" rtlCol="0">
            <a:spAutoFit/>
          </a:bodyPr>
          <a:lstStyle/>
          <a:p>
            <a:pPr algn="ctr"/>
            <a:r>
              <a:rPr lang="kk-KZ" sz="1200" dirty="0">
                <a:solidFill>
                  <a:schemeClr val="bg1"/>
                </a:solidFill>
                <a:latin typeface="Times New Roman" panose="02020603050405020304" pitchFamily="18" charset="0"/>
                <a:cs typeface="Times New Roman" panose="02020603050405020304" pitchFamily="18" charset="0"/>
              </a:rPr>
              <a:t>Интернет желісінің іздеу жүйелер</a:t>
            </a:r>
            <a:endParaRPr lang="en-US" altLang="zh-CN" sz="1200" dirty="0">
              <a:solidFill>
                <a:schemeClr val="bg1"/>
              </a:solidFill>
              <a:latin typeface="微软雅黑" pitchFamily="34" charset="-122"/>
              <a:ea typeface="微软雅黑" pitchFamily="34" charset="-122"/>
            </a:endParaRPr>
          </a:p>
        </p:txBody>
      </p:sp>
      <p:sp>
        <p:nvSpPr>
          <p:cNvPr id="75" name="TextBox 74"/>
          <p:cNvSpPr txBox="1"/>
          <p:nvPr/>
        </p:nvSpPr>
        <p:spPr>
          <a:xfrm>
            <a:off x="2851993" y="2606855"/>
            <a:ext cx="946957" cy="830997"/>
          </a:xfrm>
          <a:prstGeom prst="rect">
            <a:avLst/>
          </a:prstGeom>
          <a:noFill/>
        </p:spPr>
        <p:txBody>
          <a:bodyPr wrap="square" rtlCol="0">
            <a:spAutoFit/>
          </a:bodyPr>
          <a:lstStyle/>
          <a:p>
            <a:pPr algn="ctr"/>
            <a:r>
              <a:rPr lang="kk-KZ" sz="1200" dirty="0">
                <a:latin typeface="Times New Roman" panose="02020603050405020304" pitchFamily="18" charset="0"/>
                <a:cs typeface="Times New Roman" panose="02020603050405020304" pitchFamily="18" charset="0"/>
              </a:rPr>
              <a:t>Интернет желісінің іздеу жүйелер</a:t>
            </a:r>
            <a:endParaRPr lang="zh-CN" altLang="en-US" sz="1200" dirty="0">
              <a:latin typeface="Times New Roman" panose="02020603050405020304" pitchFamily="18" charset="0"/>
              <a:ea typeface="微软雅黑" pitchFamily="34" charset="-122"/>
              <a:cs typeface="Times New Roman" panose="02020603050405020304" pitchFamily="18" charset="0"/>
            </a:endParaRPr>
          </a:p>
        </p:txBody>
      </p:sp>
      <p:sp>
        <p:nvSpPr>
          <p:cNvPr id="76" name="TextBox 75"/>
          <p:cNvSpPr txBox="1"/>
          <p:nvPr/>
        </p:nvSpPr>
        <p:spPr>
          <a:xfrm>
            <a:off x="4174135" y="2606854"/>
            <a:ext cx="1134213" cy="830997"/>
          </a:xfrm>
          <a:prstGeom prst="rect">
            <a:avLst/>
          </a:prstGeom>
          <a:noFill/>
        </p:spPr>
        <p:txBody>
          <a:bodyPr wrap="square" rtlCol="0">
            <a:spAutoFit/>
          </a:bodyPr>
          <a:lstStyle/>
          <a:p>
            <a:pPr algn="ctr"/>
            <a:r>
              <a:rPr lang="kk-KZ" altLang="zh-CN" sz="1200" dirty="0">
                <a:solidFill>
                  <a:schemeClr val="bg1"/>
                </a:solidFill>
                <a:latin typeface="Times New Roman" panose="02020603050405020304" pitchFamily="18" charset="0"/>
                <a:ea typeface="微软雅黑" pitchFamily="34" charset="-122"/>
                <a:cs typeface="Times New Roman" panose="02020603050405020304" pitchFamily="18" charset="0"/>
              </a:rPr>
              <a:t>Маңызды жеке құжаттар базасы жоқ жүйелер </a:t>
            </a:r>
            <a:endParaRPr lang="zh-CN" altLang="en-US" sz="1200"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77" name="TextBox 76"/>
          <p:cNvSpPr txBox="1"/>
          <p:nvPr/>
        </p:nvSpPr>
        <p:spPr>
          <a:xfrm>
            <a:off x="5543550" y="2715041"/>
            <a:ext cx="1146698" cy="646331"/>
          </a:xfrm>
          <a:prstGeom prst="rect">
            <a:avLst/>
          </a:prstGeom>
          <a:noFill/>
        </p:spPr>
        <p:txBody>
          <a:bodyPr wrap="square" rtlCol="0">
            <a:spAutoFit/>
          </a:bodyPr>
          <a:lstStyle/>
          <a:p>
            <a:pPr algn="ctr"/>
            <a:r>
              <a:rPr lang="kk-KZ" altLang="zh-CN" sz="1200" dirty="0">
                <a:latin typeface="Times New Roman" panose="02020603050405020304" pitchFamily="18" charset="0"/>
                <a:ea typeface="微软雅黑" pitchFamily="34" charset="-122"/>
                <a:cs typeface="Times New Roman" panose="02020603050405020304" pitchFamily="18" charset="0"/>
              </a:rPr>
              <a:t>Мамандан-</a:t>
            </a:r>
          </a:p>
          <a:p>
            <a:pPr algn="ctr"/>
            <a:r>
              <a:rPr lang="kk-KZ" altLang="zh-CN" sz="1200" dirty="0">
                <a:latin typeface="Times New Roman" panose="02020603050405020304" pitchFamily="18" charset="0"/>
                <a:ea typeface="微软雅黑" pitchFamily="34" charset="-122"/>
                <a:cs typeface="Times New Roman" panose="02020603050405020304" pitchFamily="18" charset="0"/>
              </a:rPr>
              <a:t>дырылған жүйелер</a:t>
            </a:r>
            <a:endParaRPr lang="zh-CN" altLang="en-US" sz="1200" dirty="0">
              <a:latin typeface="Times New Roman" panose="02020603050405020304" pitchFamily="18" charset="0"/>
              <a:ea typeface="微软雅黑" pitchFamily="34" charset="-122"/>
              <a:cs typeface="Times New Roman" panose="02020603050405020304" pitchFamily="18" charset="0"/>
            </a:endParaRPr>
          </a:p>
        </p:txBody>
      </p:sp>
      <p:pic>
        <p:nvPicPr>
          <p:cNvPr id="3" name="Рисунок 2">
            <a:extLst>
              <a:ext uri="{FF2B5EF4-FFF2-40B4-BE49-F238E27FC236}">
                <a16:creationId xmlns:a16="http://schemas.microsoft.com/office/drawing/2014/main" id="{B8292DC7-956E-4E1C-B15E-1CFD3E5F59E9}"/>
              </a:ext>
            </a:extLst>
          </p:cNvPr>
          <p:cNvPicPr>
            <a:picLocks noChangeAspect="1"/>
          </p:cNvPicPr>
          <p:nvPr/>
        </p:nvPicPr>
        <p:blipFill>
          <a:blip r:embed="rId4"/>
          <a:stretch>
            <a:fillRect/>
          </a:stretch>
        </p:blipFill>
        <p:spPr>
          <a:xfrm>
            <a:off x="6455876" y="888334"/>
            <a:ext cx="2454279" cy="1545183"/>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698731540"/>
      </p:ext>
    </p:extLst>
  </p:cSld>
  <p:clrMapOvr>
    <a:masterClrMapping/>
  </p:clrMapOvr>
  <p:transition spd="slow">
    <p:pull/>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par>
                                    <p:cTn id="12" presetID="12" presetClass="entr" presetSubtype="8"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p:tgtEl>
                                              <p:spTgt spid="28"/>
                                            </p:tgtEl>
                                            <p:attrNameLst>
                                              <p:attrName>ppt_x</p:attrName>
                                            </p:attrNameLst>
                                          </p:cBhvr>
                                          <p:tavLst>
                                            <p:tav tm="0">
                                              <p:val>
                                                <p:strVal val="#ppt_x-#ppt_w*1.125000"/>
                                              </p:val>
                                            </p:tav>
                                            <p:tav tm="100000">
                                              <p:val>
                                                <p:strVal val="#ppt_x"/>
                                              </p:val>
                                            </p:tav>
                                          </p:tavLst>
                                        </p:anim>
                                        <p:animEffect transition="in" filter="wipe(right)">
                                          <p:cBhvr>
                                            <p:cTn id="15" dur="500"/>
                                            <p:tgtEl>
                                              <p:spTgt spid="28"/>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p:tgtEl>
                                              <p:spTgt spid="27"/>
                                            </p:tgtEl>
                                            <p:attrNameLst>
                                              <p:attrName>ppt_x</p:attrName>
                                            </p:attrNameLst>
                                          </p:cBhvr>
                                          <p:tavLst>
                                            <p:tav tm="0">
                                              <p:val>
                                                <p:strVal val="#ppt_x-#ppt_w*1.125000"/>
                                              </p:val>
                                            </p:tav>
                                            <p:tav tm="100000">
                                              <p:val>
                                                <p:strVal val="#ppt_x"/>
                                              </p:val>
                                            </p:tav>
                                          </p:tavLst>
                                        </p:anim>
                                        <p:animEffect transition="in" filter="wipe(right)">
                                          <p:cBhvr>
                                            <p:cTn id="19" dur="500"/>
                                            <p:tgtEl>
                                              <p:spTgt spid="27"/>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childTnLst>
                              </p:cTn>
                            </p:par>
                            <p:par>
                              <p:cTn id="24" fill="hold">
                                <p:stCondLst>
                                  <p:cond delay="1300"/>
                                </p:stCondLst>
                                <p:childTnLst>
                                  <p:par>
                                    <p:cTn id="25" presetID="2" presetClass="entr" presetSubtype="8" fill="hold" grpId="0" nodeType="afterEffect" p14:presetBounceEnd="44000">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14:bounceEnd="44000">
                                          <p:cBhvr additive="base">
                                            <p:cTn id="27" dur="500" fill="hold"/>
                                            <p:tgtEl>
                                              <p:spTgt spid="43"/>
                                            </p:tgtEl>
                                            <p:attrNameLst>
                                              <p:attrName>ppt_x</p:attrName>
                                            </p:attrNameLst>
                                          </p:cBhvr>
                                          <p:tavLst>
                                            <p:tav tm="0">
                                              <p:val>
                                                <p:strVal val="0-#ppt_w/2"/>
                                              </p:val>
                                            </p:tav>
                                            <p:tav tm="100000">
                                              <p:val>
                                                <p:strVal val="#ppt_x"/>
                                              </p:val>
                                            </p:tav>
                                          </p:tavLst>
                                        </p:anim>
                                        <p:anim calcmode="lin" valueType="num" p14:bounceEnd="44000">
                                          <p:cBhvr additive="base">
                                            <p:cTn id="28" dur="500" fill="hold"/>
                                            <p:tgtEl>
                                              <p:spTgt spid="43"/>
                                            </p:tgtEl>
                                            <p:attrNameLst>
                                              <p:attrName>ppt_y</p:attrName>
                                            </p:attrNameLst>
                                          </p:cBhvr>
                                          <p:tavLst>
                                            <p:tav tm="0">
                                              <p:val>
                                                <p:strVal val="#ppt_y"/>
                                              </p:val>
                                            </p:tav>
                                            <p:tav tm="100000">
                                              <p:val>
                                                <p:strVal val="#ppt_y"/>
                                              </p:val>
                                            </p:tav>
                                          </p:tavLst>
                                        </p:anim>
                                      </p:childTnLst>
                                    </p:cTn>
                                  </p:par>
                                </p:childTnLst>
                              </p:cTn>
                            </p:par>
                            <p:par>
                              <p:cTn id="29" fill="hold">
                                <p:stCondLst>
                                  <p:cond delay="1800"/>
                                </p:stCondLst>
                                <p:childTnLst>
                                  <p:par>
                                    <p:cTn id="30" presetID="2" presetClass="entr" presetSubtype="8"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 calcmode="lin" valueType="num">
                                          <p:cBhvr additive="base">
                                            <p:cTn id="32" dur="500" fill="hold"/>
                                            <p:tgtEl>
                                              <p:spTgt spid="74"/>
                                            </p:tgtEl>
                                            <p:attrNameLst>
                                              <p:attrName>ppt_x</p:attrName>
                                            </p:attrNameLst>
                                          </p:cBhvr>
                                          <p:tavLst>
                                            <p:tav tm="0">
                                              <p:val>
                                                <p:strVal val="0-#ppt_w/2"/>
                                              </p:val>
                                            </p:tav>
                                            <p:tav tm="100000">
                                              <p:val>
                                                <p:strVal val="#ppt_x"/>
                                              </p:val>
                                            </p:tav>
                                          </p:tavLst>
                                        </p:anim>
                                        <p:anim calcmode="lin" valueType="num">
                                          <p:cBhvr additive="base">
                                            <p:cTn id="33" dur="500" fill="hold"/>
                                            <p:tgtEl>
                                              <p:spTgt spid="74"/>
                                            </p:tgtEl>
                                            <p:attrNameLst>
                                              <p:attrName>ppt_y</p:attrName>
                                            </p:attrNameLst>
                                          </p:cBhvr>
                                          <p:tavLst>
                                            <p:tav tm="0">
                                              <p:val>
                                                <p:strVal val="#ppt_y"/>
                                              </p:val>
                                            </p:tav>
                                            <p:tav tm="100000">
                                              <p:val>
                                                <p:strVal val="#ppt_y"/>
                                              </p:val>
                                            </p:tav>
                                          </p:tavLst>
                                        </p:anim>
                                      </p:childTnLst>
                                    </p:cTn>
                                  </p:par>
                                </p:childTnLst>
                              </p:cTn>
                            </p:par>
                            <p:par>
                              <p:cTn id="34" fill="hold">
                                <p:stCondLst>
                                  <p:cond delay="2300"/>
                                </p:stCondLst>
                                <p:childTnLst>
                                  <p:par>
                                    <p:cTn id="35" presetID="2" presetClass="entr" presetSubtype="8" fill="hold" nodeType="afterEffect" p14:presetBounceEnd="44000">
                                      <p:stCondLst>
                                        <p:cond delay="0"/>
                                      </p:stCondLst>
                                      <p:childTnLst>
                                        <p:set>
                                          <p:cBhvr>
                                            <p:cTn id="36" dur="1" fill="hold">
                                              <p:stCondLst>
                                                <p:cond delay="0"/>
                                              </p:stCondLst>
                                            </p:cTn>
                                            <p:tgtEl>
                                              <p:spTgt spid="71"/>
                                            </p:tgtEl>
                                            <p:attrNameLst>
                                              <p:attrName>style.visibility</p:attrName>
                                            </p:attrNameLst>
                                          </p:cBhvr>
                                          <p:to>
                                            <p:strVal val="visible"/>
                                          </p:to>
                                        </p:set>
                                        <p:anim calcmode="lin" valueType="num" p14:bounceEnd="44000">
                                          <p:cBhvr additive="base">
                                            <p:cTn id="37" dur="500" fill="hold"/>
                                            <p:tgtEl>
                                              <p:spTgt spid="71"/>
                                            </p:tgtEl>
                                            <p:attrNameLst>
                                              <p:attrName>ppt_x</p:attrName>
                                            </p:attrNameLst>
                                          </p:cBhvr>
                                          <p:tavLst>
                                            <p:tav tm="0">
                                              <p:val>
                                                <p:strVal val="0-#ppt_w/2"/>
                                              </p:val>
                                            </p:tav>
                                            <p:tav tm="100000">
                                              <p:val>
                                                <p:strVal val="#ppt_x"/>
                                              </p:val>
                                            </p:tav>
                                          </p:tavLst>
                                        </p:anim>
                                        <p:anim calcmode="lin" valueType="num" p14:bounceEnd="44000">
                                          <p:cBhvr additive="base">
                                            <p:cTn id="38" dur="500" fill="hold"/>
                                            <p:tgtEl>
                                              <p:spTgt spid="71"/>
                                            </p:tgtEl>
                                            <p:attrNameLst>
                                              <p:attrName>ppt_y</p:attrName>
                                            </p:attrNameLst>
                                          </p:cBhvr>
                                          <p:tavLst>
                                            <p:tav tm="0">
                                              <p:val>
                                                <p:strVal val="#ppt_y"/>
                                              </p:val>
                                            </p:tav>
                                            <p:tav tm="100000">
                                              <p:val>
                                                <p:strVal val="#ppt_y"/>
                                              </p:val>
                                            </p:tav>
                                          </p:tavLst>
                                        </p:anim>
                                      </p:childTnLst>
                                    </p:cTn>
                                  </p:par>
                                </p:childTnLst>
                              </p:cTn>
                            </p:par>
                            <p:par>
                              <p:cTn id="39" fill="hold">
                                <p:stCondLst>
                                  <p:cond delay="2800"/>
                                </p:stCondLst>
                                <p:childTnLst>
                                  <p:par>
                                    <p:cTn id="40" presetID="2" presetClass="entr" presetSubtype="8" fill="hold" grpId="0" nodeType="afterEffect">
                                      <p:stCondLst>
                                        <p:cond delay="0"/>
                                      </p:stCondLst>
                                      <p:childTnLst>
                                        <p:set>
                                          <p:cBhvr>
                                            <p:cTn id="41" dur="1" fill="hold">
                                              <p:stCondLst>
                                                <p:cond delay="0"/>
                                              </p:stCondLst>
                                            </p:cTn>
                                            <p:tgtEl>
                                              <p:spTgt spid="75"/>
                                            </p:tgtEl>
                                            <p:attrNameLst>
                                              <p:attrName>style.visibility</p:attrName>
                                            </p:attrNameLst>
                                          </p:cBhvr>
                                          <p:to>
                                            <p:strVal val="visible"/>
                                          </p:to>
                                        </p:set>
                                        <p:anim calcmode="lin" valueType="num">
                                          <p:cBhvr additive="base">
                                            <p:cTn id="42" dur="500" fill="hold"/>
                                            <p:tgtEl>
                                              <p:spTgt spid="75"/>
                                            </p:tgtEl>
                                            <p:attrNameLst>
                                              <p:attrName>ppt_x</p:attrName>
                                            </p:attrNameLst>
                                          </p:cBhvr>
                                          <p:tavLst>
                                            <p:tav tm="0">
                                              <p:val>
                                                <p:strVal val="0-#ppt_w/2"/>
                                              </p:val>
                                            </p:tav>
                                            <p:tav tm="100000">
                                              <p:val>
                                                <p:strVal val="#ppt_x"/>
                                              </p:val>
                                            </p:tav>
                                          </p:tavLst>
                                        </p:anim>
                                        <p:anim calcmode="lin" valueType="num">
                                          <p:cBhvr additive="base">
                                            <p:cTn id="43" dur="500" fill="hold"/>
                                            <p:tgtEl>
                                              <p:spTgt spid="75"/>
                                            </p:tgtEl>
                                            <p:attrNameLst>
                                              <p:attrName>ppt_y</p:attrName>
                                            </p:attrNameLst>
                                          </p:cBhvr>
                                          <p:tavLst>
                                            <p:tav tm="0">
                                              <p:val>
                                                <p:strVal val="#ppt_y"/>
                                              </p:val>
                                            </p:tav>
                                            <p:tav tm="100000">
                                              <p:val>
                                                <p:strVal val="#ppt_y"/>
                                              </p:val>
                                            </p:tav>
                                          </p:tavLst>
                                        </p:anim>
                                      </p:childTnLst>
                                    </p:cTn>
                                  </p:par>
                                </p:childTnLst>
                              </p:cTn>
                            </p:par>
                            <p:par>
                              <p:cTn id="44" fill="hold">
                                <p:stCondLst>
                                  <p:cond delay="3300"/>
                                </p:stCondLst>
                                <p:childTnLst>
                                  <p:par>
                                    <p:cTn id="45" presetID="2" presetClass="entr" presetSubtype="8" fill="hold" grpId="0" nodeType="afterEffect" p14:presetBounceEnd="44000">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14:bounceEnd="44000">
                                          <p:cBhvr additive="base">
                                            <p:cTn id="47" dur="500" fill="hold"/>
                                            <p:tgtEl>
                                              <p:spTgt spid="66"/>
                                            </p:tgtEl>
                                            <p:attrNameLst>
                                              <p:attrName>ppt_x</p:attrName>
                                            </p:attrNameLst>
                                          </p:cBhvr>
                                          <p:tavLst>
                                            <p:tav tm="0">
                                              <p:val>
                                                <p:strVal val="0-#ppt_w/2"/>
                                              </p:val>
                                            </p:tav>
                                            <p:tav tm="100000">
                                              <p:val>
                                                <p:strVal val="#ppt_x"/>
                                              </p:val>
                                            </p:tav>
                                          </p:tavLst>
                                        </p:anim>
                                        <p:anim calcmode="lin" valueType="num" p14:bounceEnd="44000">
                                          <p:cBhvr additive="base">
                                            <p:cTn id="48" dur="500" fill="hold"/>
                                            <p:tgtEl>
                                              <p:spTgt spid="66"/>
                                            </p:tgtEl>
                                            <p:attrNameLst>
                                              <p:attrName>ppt_y</p:attrName>
                                            </p:attrNameLst>
                                          </p:cBhvr>
                                          <p:tavLst>
                                            <p:tav tm="0">
                                              <p:val>
                                                <p:strVal val="#ppt_y"/>
                                              </p:val>
                                            </p:tav>
                                            <p:tav tm="100000">
                                              <p:val>
                                                <p:strVal val="#ppt_y"/>
                                              </p:val>
                                            </p:tav>
                                          </p:tavLst>
                                        </p:anim>
                                      </p:childTnLst>
                                    </p:cTn>
                                  </p:par>
                                </p:childTnLst>
                              </p:cTn>
                            </p:par>
                            <p:par>
                              <p:cTn id="49" fill="hold">
                                <p:stCondLst>
                                  <p:cond delay="3800"/>
                                </p:stCondLst>
                                <p:childTnLst>
                                  <p:par>
                                    <p:cTn id="50" presetID="2" presetClass="entr" presetSubtype="8" fill="hold" grpId="0" nodeType="afterEffect">
                                      <p:stCondLst>
                                        <p:cond delay="0"/>
                                      </p:stCondLst>
                                      <p:childTnLst>
                                        <p:set>
                                          <p:cBhvr>
                                            <p:cTn id="51" dur="1" fill="hold">
                                              <p:stCondLst>
                                                <p:cond delay="0"/>
                                              </p:stCondLst>
                                            </p:cTn>
                                            <p:tgtEl>
                                              <p:spTgt spid="76"/>
                                            </p:tgtEl>
                                            <p:attrNameLst>
                                              <p:attrName>style.visibility</p:attrName>
                                            </p:attrNameLst>
                                          </p:cBhvr>
                                          <p:to>
                                            <p:strVal val="visible"/>
                                          </p:to>
                                        </p:set>
                                        <p:anim calcmode="lin" valueType="num">
                                          <p:cBhvr additive="base">
                                            <p:cTn id="52" dur="500" fill="hold"/>
                                            <p:tgtEl>
                                              <p:spTgt spid="76"/>
                                            </p:tgtEl>
                                            <p:attrNameLst>
                                              <p:attrName>ppt_x</p:attrName>
                                            </p:attrNameLst>
                                          </p:cBhvr>
                                          <p:tavLst>
                                            <p:tav tm="0">
                                              <p:val>
                                                <p:strVal val="0-#ppt_w/2"/>
                                              </p:val>
                                            </p:tav>
                                            <p:tav tm="100000">
                                              <p:val>
                                                <p:strVal val="#ppt_x"/>
                                              </p:val>
                                            </p:tav>
                                          </p:tavLst>
                                        </p:anim>
                                        <p:anim calcmode="lin" valueType="num">
                                          <p:cBhvr additive="base">
                                            <p:cTn id="53" dur="500" fill="hold"/>
                                            <p:tgtEl>
                                              <p:spTgt spid="76"/>
                                            </p:tgtEl>
                                            <p:attrNameLst>
                                              <p:attrName>ppt_y</p:attrName>
                                            </p:attrNameLst>
                                          </p:cBhvr>
                                          <p:tavLst>
                                            <p:tav tm="0">
                                              <p:val>
                                                <p:strVal val="#ppt_y"/>
                                              </p:val>
                                            </p:tav>
                                            <p:tav tm="100000">
                                              <p:val>
                                                <p:strVal val="#ppt_y"/>
                                              </p:val>
                                            </p:tav>
                                          </p:tavLst>
                                        </p:anim>
                                      </p:childTnLst>
                                    </p:cTn>
                                  </p:par>
                                </p:childTnLst>
                              </p:cTn>
                            </p:par>
                            <p:par>
                              <p:cTn id="54" fill="hold">
                                <p:stCondLst>
                                  <p:cond delay="4300"/>
                                </p:stCondLst>
                                <p:childTnLst>
                                  <p:par>
                                    <p:cTn id="55" presetID="2" presetClass="entr" presetSubtype="8" fill="hold" nodeType="afterEffect" p14:presetBounceEnd="44000">
                                      <p:stCondLst>
                                        <p:cond delay="0"/>
                                      </p:stCondLst>
                                      <p:childTnLst>
                                        <p:set>
                                          <p:cBhvr>
                                            <p:cTn id="56" dur="1" fill="hold">
                                              <p:stCondLst>
                                                <p:cond delay="0"/>
                                              </p:stCondLst>
                                            </p:cTn>
                                            <p:tgtEl>
                                              <p:spTgt spid="68"/>
                                            </p:tgtEl>
                                            <p:attrNameLst>
                                              <p:attrName>style.visibility</p:attrName>
                                            </p:attrNameLst>
                                          </p:cBhvr>
                                          <p:to>
                                            <p:strVal val="visible"/>
                                          </p:to>
                                        </p:set>
                                        <p:anim calcmode="lin" valueType="num" p14:bounceEnd="44000">
                                          <p:cBhvr additive="base">
                                            <p:cTn id="57" dur="500" fill="hold"/>
                                            <p:tgtEl>
                                              <p:spTgt spid="68"/>
                                            </p:tgtEl>
                                            <p:attrNameLst>
                                              <p:attrName>ppt_x</p:attrName>
                                            </p:attrNameLst>
                                          </p:cBhvr>
                                          <p:tavLst>
                                            <p:tav tm="0">
                                              <p:val>
                                                <p:strVal val="0-#ppt_w/2"/>
                                              </p:val>
                                            </p:tav>
                                            <p:tav tm="100000">
                                              <p:val>
                                                <p:strVal val="#ppt_x"/>
                                              </p:val>
                                            </p:tav>
                                          </p:tavLst>
                                        </p:anim>
                                        <p:anim calcmode="lin" valueType="num" p14:bounceEnd="44000">
                                          <p:cBhvr additive="base">
                                            <p:cTn id="58" dur="500" fill="hold"/>
                                            <p:tgtEl>
                                              <p:spTgt spid="68"/>
                                            </p:tgtEl>
                                            <p:attrNameLst>
                                              <p:attrName>ppt_y</p:attrName>
                                            </p:attrNameLst>
                                          </p:cBhvr>
                                          <p:tavLst>
                                            <p:tav tm="0">
                                              <p:val>
                                                <p:strVal val="#ppt_y"/>
                                              </p:val>
                                            </p:tav>
                                            <p:tav tm="100000">
                                              <p:val>
                                                <p:strVal val="#ppt_y"/>
                                              </p:val>
                                            </p:tav>
                                          </p:tavLst>
                                        </p:anim>
                                      </p:childTnLst>
                                    </p:cTn>
                                  </p:par>
                                </p:childTnLst>
                              </p:cTn>
                            </p:par>
                            <p:par>
                              <p:cTn id="59" fill="hold">
                                <p:stCondLst>
                                  <p:cond delay="4800"/>
                                </p:stCondLst>
                                <p:childTnLst>
                                  <p:par>
                                    <p:cTn id="60" presetID="2" presetClass="entr" presetSubtype="8" fill="hold" grpId="0" nodeType="afterEffect">
                                      <p:stCondLst>
                                        <p:cond delay="0"/>
                                      </p:stCondLst>
                                      <p:childTnLst>
                                        <p:set>
                                          <p:cBhvr>
                                            <p:cTn id="61" dur="1" fill="hold">
                                              <p:stCondLst>
                                                <p:cond delay="0"/>
                                              </p:stCondLst>
                                            </p:cTn>
                                            <p:tgtEl>
                                              <p:spTgt spid="77"/>
                                            </p:tgtEl>
                                            <p:attrNameLst>
                                              <p:attrName>style.visibility</p:attrName>
                                            </p:attrNameLst>
                                          </p:cBhvr>
                                          <p:to>
                                            <p:strVal val="visible"/>
                                          </p:to>
                                        </p:set>
                                        <p:anim calcmode="lin" valueType="num">
                                          <p:cBhvr additive="base">
                                            <p:cTn id="62" dur="500" fill="hold"/>
                                            <p:tgtEl>
                                              <p:spTgt spid="77"/>
                                            </p:tgtEl>
                                            <p:attrNameLst>
                                              <p:attrName>ppt_x</p:attrName>
                                            </p:attrNameLst>
                                          </p:cBhvr>
                                          <p:tavLst>
                                            <p:tav tm="0">
                                              <p:val>
                                                <p:strVal val="0-#ppt_w/2"/>
                                              </p:val>
                                            </p:tav>
                                            <p:tav tm="100000">
                                              <p:val>
                                                <p:strVal val="#ppt_x"/>
                                              </p:val>
                                            </p:tav>
                                          </p:tavLst>
                                        </p:anim>
                                        <p:anim calcmode="lin" valueType="num">
                                          <p:cBhvr additive="base">
                                            <p:cTn id="63" dur="500" fill="hold"/>
                                            <p:tgtEl>
                                              <p:spTgt spid="77"/>
                                            </p:tgtEl>
                                            <p:attrNameLst>
                                              <p:attrName>ppt_y</p:attrName>
                                            </p:attrNameLst>
                                          </p:cBhvr>
                                          <p:tavLst>
                                            <p:tav tm="0">
                                              <p:val>
                                                <p:strVal val="#ppt_y"/>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45"/>
                                            </p:tgtEl>
                                            <p:attrNameLst>
                                              <p:attrName>style.visibility</p:attrName>
                                            </p:attrNameLst>
                                          </p:cBhvr>
                                          <p:to>
                                            <p:strVal val="visible"/>
                                          </p:to>
                                        </p:set>
                                        <p:anim calcmode="lin" valueType="num">
                                          <p:cBhvr additive="base">
                                            <p:cTn id="66" dur="500" fill="hold"/>
                                            <p:tgtEl>
                                              <p:spTgt spid="45"/>
                                            </p:tgtEl>
                                            <p:attrNameLst>
                                              <p:attrName>ppt_x</p:attrName>
                                            </p:attrNameLst>
                                          </p:cBhvr>
                                          <p:tavLst>
                                            <p:tav tm="0">
                                              <p:val>
                                                <p:strVal val="#ppt_x"/>
                                              </p:val>
                                            </p:tav>
                                            <p:tav tm="100000">
                                              <p:val>
                                                <p:strVal val="#ppt_x"/>
                                              </p:val>
                                            </p:tav>
                                          </p:tavLst>
                                        </p:anim>
                                        <p:anim calcmode="lin" valueType="num">
                                          <p:cBhvr additive="base">
                                            <p:cTn id="67" dur="500" fill="hold"/>
                                            <p:tgtEl>
                                              <p:spTgt spid="45"/>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64"/>
                                            </p:tgtEl>
                                            <p:attrNameLst>
                                              <p:attrName>style.visibility</p:attrName>
                                            </p:attrNameLst>
                                          </p:cBhvr>
                                          <p:to>
                                            <p:strVal val="visible"/>
                                          </p:to>
                                        </p:set>
                                        <p:anim calcmode="lin" valueType="num">
                                          <p:cBhvr additive="base">
                                            <p:cTn id="70" dur="500" fill="hold"/>
                                            <p:tgtEl>
                                              <p:spTgt spid="64"/>
                                            </p:tgtEl>
                                            <p:attrNameLst>
                                              <p:attrName>ppt_x</p:attrName>
                                            </p:attrNameLst>
                                          </p:cBhvr>
                                          <p:tavLst>
                                            <p:tav tm="0">
                                              <p:val>
                                                <p:strVal val="#ppt_x"/>
                                              </p:val>
                                            </p:tav>
                                            <p:tav tm="100000">
                                              <p:val>
                                                <p:strVal val="#ppt_x"/>
                                              </p:val>
                                            </p:tav>
                                          </p:tavLst>
                                        </p:anim>
                                        <p:anim calcmode="lin" valueType="num">
                                          <p:cBhvr additive="base">
                                            <p:cTn id="71" dur="500" fill="hold"/>
                                            <p:tgtEl>
                                              <p:spTgt spid="64"/>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 calcmode="lin" valueType="num">
                                          <p:cBhvr additive="base">
                                            <p:cTn id="74" dur="500" fill="hold"/>
                                            <p:tgtEl>
                                              <p:spTgt spid="65"/>
                                            </p:tgtEl>
                                            <p:attrNameLst>
                                              <p:attrName>ppt_x</p:attrName>
                                            </p:attrNameLst>
                                          </p:cBhvr>
                                          <p:tavLst>
                                            <p:tav tm="0">
                                              <p:val>
                                                <p:strVal val="#ppt_x"/>
                                              </p:val>
                                            </p:tav>
                                            <p:tav tm="100000">
                                              <p:val>
                                                <p:strVal val="#ppt_x"/>
                                              </p:val>
                                            </p:tav>
                                          </p:tavLst>
                                        </p:anim>
                                        <p:anim calcmode="lin" valueType="num">
                                          <p:cBhvr additive="base">
                                            <p:cTn id="75" dur="500" fill="hold"/>
                                            <p:tgtEl>
                                              <p:spTgt spid="65"/>
                                            </p:tgtEl>
                                            <p:attrNameLst>
                                              <p:attrName>ppt_y</p:attrName>
                                            </p:attrNameLst>
                                          </p:cBhvr>
                                          <p:tavLst>
                                            <p:tav tm="0">
                                              <p:val>
                                                <p:strVal val="0-#ppt_h/2"/>
                                              </p:val>
                                            </p:tav>
                                            <p:tav tm="100000">
                                              <p:val>
                                                <p:strVal val="#ppt_y"/>
                                              </p:val>
                                            </p:tav>
                                          </p:tavLst>
                                        </p:anim>
                                      </p:childTnLst>
                                    </p:cTn>
                                  </p:par>
                                  <p:par>
                                    <p:cTn id="76" presetID="2" presetClass="entr" presetSubtype="1"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 calcmode="lin" valueType="num">
                                          <p:cBhvr additive="base">
                                            <p:cTn id="78" dur="500" fill="hold"/>
                                            <p:tgtEl>
                                              <p:spTgt spid="44"/>
                                            </p:tgtEl>
                                            <p:attrNameLst>
                                              <p:attrName>ppt_x</p:attrName>
                                            </p:attrNameLst>
                                          </p:cBhvr>
                                          <p:tavLst>
                                            <p:tav tm="0">
                                              <p:val>
                                                <p:strVal val="#ppt_x"/>
                                              </p:val>
                                            </p:tav>
                                            <p:tav tm="100000">
                                              <p:val>
                                                <p:strVal val="#ppt_x"/>
                                              </p:val>
                                            </p:tav>
                                          </p:tavLst>
                                        </p:anim>
                                        <p:anim calcmode="lin" valueType="num">
                                          <p:cBhvr additive="base">
                                            <p:cTn id="79" dur="500" fill="hold"/>
                                            <p:tgtEl>
                                              <p:spTgt spid="44"/>
                                            </p:tgtEl>
                                            <p:attrNameLst>
                                              <p:attrName>ppt_y</p:attrName>
                                            </p:attrNameLst>
                                          </p:cBhvr>
                                          <p:tavLst>
                                            <p:tav tm="0">
                                              <p:val>
                                                <p:strVal val="0-#ppt_h/2"/>
                                              </p:val>
                                            </p:tav>
                                            <p:tav tm="100000">
                                              <p:val>
                                                <p:strVal val="#ppt_y"/>
                                              </p:val>
                                            </p:tav>
                                          </p:tavLst>
                                        </p:anim>
                                      </p:childTnLst>
                                    </p:cTn>
                                  </p:par>
                                </p:childTnLst>
                              </p:cTn>
                            </p:par>
                            <p:par>
                              <p:cTn id="80" fill="hold">
                                <p:stCondLst>
                                  <p:cond delay="5300"/>
                                </p:stCondLst>
                                <p:childTnLst>
                                  <p:par>
                                    <p:cTn id="81" presetID="10" presetClass="entr" presetSubtype="0" fill="hold" grpId="0" nodeType="after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P spid="63" grpId="0"/>
          <p:bldP spid="43" grpId="0" animBg="1"/>
          <p:bldP spid="44" grpId="0"/>
          <p:bldP spid="45" grpId="0"/>
          <p:bldP spid="64" grpId="0"/>
          <p:bldP spid="65" grpId="0"/>
          <p:bldP spid="66" grpId="0" animBg="1"/>
          <p:bldP spid="74" grpId="0"/>
          <p:bldP spid="75" grpId="0"/>
          <p:bldP spid="76" grpId="0"/>
          <p:bldP spid="7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par>
                                    <p:cTn id="12" presetID="12" presetClass="entr" presetSubtype="8"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p:tgtEl>
                                              <p:spTgt spid="28"/>
                                            </p:tgtEl>
                                            <p:attrNameLst>
                                              <p:attrName>ppt_x</p:attrName>
                                            </p:attrNameLst>
                                          </p:cBhvr>
                                          <p:tavLst>
                                            <p:tav tm="0">
                                              <p:val>
                                                <p:strVal val="#ppt_x-#ppt_w*1.125000"/>
                                              </p:val>
                                            </p:tav>
                                            <p:tav tm="100000">
                                              <p:val>
                                                <p:strVal val="#ppt_x"/>
                                              </p:val>
                                            </p:tav>
                                          </p:tavLst>
                                        </p:anim>
                                        <p:animEffect transition="in" filter="wipe(right)">
                                          <p:cBhvr>
                                            <p:cTn id="15" dur="500"/>
                                            <p:tgtEl>
                                              <p:spTgt spid="28"/>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p:tgtEl>
                                              <p:spTgt spid="27"/>
                                            </p:tgtEl>
                                            <p:attrNameLst>
                                              <p:attrName>ppt_x</p:attrName>
                                            </p:attrNameLst>
                                          </p:cBhvr>
                                          <p:tavLst>
                                            <p:tav tm="0">
                                              <p:val>
                                                <p:strVal val="#ppt_x-#ppt_w*1.125000"/>
                                              </p:val>
                                            </p:tav>
                                            <p:tav tm="100000">
                                              <p:val>
                                                <p:strVal val="#ppt_x"/>
                                              </p:val>
                                            </p:tav>
                                          </p:tavLst>
                                        </p:anim>
                                        <p:animEffect transition="in" filter="wipe(right)">
                                          <p:cBhvr>
                                            <p:cTn id="19" dur="500"/>
                                            <p:tgtEl>
                                              <p:spTgt spid="27"/>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childTnLst>
                              </p:cTn>
                            </p:par>
                            <p:par>
                              <p:cTn id="24" fill="hold">
                                <p:stCondLst>
                                  <p:cond delay="1300"/>
                                </p:stCondLst>
                                <p:childTnLst>
                                  <p:par>
                                    <p:cTn id="25" presetID="2" presetClass="entr" presetSubtype="8"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0-#ppt_w/2"/>
                                              </p:val>
                                            </p:tav>
                                            <p:tav tm="100000">
                                              <p:val>
                                                <p:strVal val="#ppt_x"/>
                                              </p:val>
                                            </p:tav>
                                          </p:tavLst>
                                        </p:anim>
                                        <p:anim calcmode="lin" valueType="num">
                                          <p:cBhvr additive="base">
                                            <p:cTn id="28" dur="500" fill="hold"/>
                                            <p:tgtEl>
                                              <p:spTgt spid="43"/>
                                            </p:tgtEl>
                                            <p:attrNameLst>
                                              <p:attrName>ppt_y</p:attrName>
                                            </p:attrNameLst>
                                          </p:cBhvr>
                                          <p:tavLst>
                                            <p:tav tm="0">
                                              <p:val>
                                                <p:strVal val="#ppt_y"/>
                                              </p:val>
                                            </p:tav>
                                            <p:tav tm="100000">
                                              <p:val>
                                                <p:strVal val="#ppt_y"/>
                                              </p:val>
                                            </p:tav>
                                          </p:tavLst>
                                        </p:anim>
                                      </p:childTnLst>
                                    </p:cTn>
                                  </p:par>
                                </p:childTnLst>
                              </p:cTn>
                            </p:par>
                            <p:par>
                              <p:cTn id="29" fill="hold">
                                <p:stCondLst>
                                  <p:cond delay="1800"/>
                                </p:stCondLst>
                                <p:childTnLst>
                                  <p:par>
                                    <p:cTn id="30" presetID="2" presetClass="entr" presetSubtype="8"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 calcmode="lin" valueType="num">
                                          <p:cBhvr additive="base">
                                            <p:cTn id="32" dur="500" fill="hold"/>
                                            <p:tgtEl>
                                              <p:spTgt spid="74"/>
                                            </p:tgtEl>
                                            <p:attrNameLst>
                                              <p:attrName>ppt_x</p:attrName>
                                            </p:attrNameLst>
                                          </p:cBhvr>
                                          <p:tavLst>
                                            <p:tav tm="0">
                                              <p:val>
                                                <p:strVal val="0-#ppt_w/2"/>
                                              </p:val>
                                            </p:tav>
                                            <p:tav tm="100000">
                                              <p:val>
                                                <p:strVal val="#ppt_x"/>
                                              </p:val>
                                            </p:tav>
                                          </p:tavLst>
                                        </p:anim>
                                        <p:anim calcmode="lin" valueType="num">
                                          <p:cBhvr additive="base">
                                            <p:cTn id="33" dur="500" fill="hold"/>
                                            <p:tgtEl>
                                              <p:spTgt spid="74"/>
                                            </p:tgtEl>
                                            <p:attrNameLst>
                                              <p:attrName>ppt_y</p:attrName>
                                            </p:attrNameLst>
                                          </p:cBhvr>
                                          <p:tavLst>
                                            <p:tav tm="0">
                                              <p:val>
                                                <p:strVal val="#ppt_y"/>
                                              </p:val>
                                            </p:tav>
                                            <p:tav tm="100000">
                                              <p:val>
                                                <p:strVal val="#ppt_y"/>
                                              </p:val>
                                            </p:tav>
                                          </p:tavLst>
                                        </p:anim>
                                      </p:childTnLst>
                                    </p:cTn>
                                  </p:par>
                                </p:childTnLst>
                              </p:cTn>
                            </p:par>
                            <p:par>
                              <p:cTn id="34" fill="hold">
                                <p:stCondLst>
                                  <p:cond delay="2300"/>
                                </p:stCondLst>
                                <p:childTnLst>
                                  <p:par>
                                    <p:cTn id="35" presetID="2" presetClass="entr" presetSubtype="8" fill="hold" nodeType="afterEffect">
                                      <p:stCondLst>
                                        <p:cond delay="0"/>
                                      </p:stCondLst>
                                      <p:childTnLst>
                                        <p:set>
                                          <p:cBhvr>
                                            <p:cTn id="36" dur="1" fill="hold">
                                              <p:stCondLst>
                                                <p:cond delay="0"/>
                                              </p:stCondLst>
                                            </p:cTn>
                                            <p:tgtEl>
                                              <p:spTgt spid="71"/>
                                            </p:tgtEl>
                                            <p:attrNameLst>
                                              <p:attrName>style.visibility</p:attrName>
                                            </p:attrNameLst>
                                          </p:cBhvr>
                                          <p:to>
                                            <p:strVal val="visible"/>
                                          </p:to>
                                        </p:set>
                                        <p:anim calcmode="lin" valueType="num">
                                          <p:cBhvr additive="base">
                                            <p:cTn id="37" dur="500" fill="hold"/>
                                            <p:tgtEl>
                                              <p:spTgt spid="71"/>
                                            </p:tgtEl>
                                            <p:attrNameLst>
                                              <p:attrName>ppt_x</p:attrName>
                                            </p:attrNameLst>
                                          </p:cBhvr>
                                          <p:tavLst>
                                            <p:tav tm="0">
                                              <p:val>
                                                <p:strVal val="0-#ppt_w/2"/>
                                              </p:val>
                                            </p:tav>
                                            <p:tav tm="100000">
                                              <p:val>
                                                <p:strVal val="#ppt_x"/>
                                              </p:val>
                                            </p:tav>
                                          </p:tavLst>
                                        </p:anim>
                                        <p:anim calcmode="lin" valueType="num">
                                          <p:cBhvr additive="base">
                                            <p:cTn id="38" dur="500" fill="hold"/>
                                            <p:tgtEl>
                                              <p:spTgt spid="71"/>
                                            </p:tgtEl>
                                            <p:attrNameLst>
                                              <p:attrName>ppt_y</p:attrName>
                                            </p:attrNameLst>
                                          </p:cBhvr>
                                          <p:tavLst>
                                            <p:tav tm="0">
                                              <p:val>
                                                <p:strVal val="#ppt_y"/>
                                              </p:val>
                                            </p:tav>
                                            <p:tav tm="100000">
                                              <p:val>
                                                <p:strVal val="#ppt_y"/>
                                              </p:val>
                                            </p:tav>
                                          </p:tavLst>
                                        </p:anim>
                                      </p:childTnLst>
                                    </p:cTn>
                                  </p:par>
                                </p:childTnLst>
                              </p:cTn>
                            </p:par>
                            <p:par>
                              <p:cTn id="39" fill="hold">
                                <p:stCondLst>
                                  <p:cond delay="2800"/>
                                </p:stCondLst>
                                <p:childTnLst>
                                  <p:par>
                                    <p:cTn id="40" presetID="2" presetClass="entr" presetSubtype="8" fill="hold" grpId="0" nodeType="afterEffect">
                                      <p:stCondLst>
                                        <p:cond delay="0"/>
                                      </p:stCondLst>
                                      <p:childTnLst>
                                        <p:set>
                                          <p:cBhvr>
                                            <p:cTn id="41" dur="1" fill="hold">
                                              <p:stCondLst>
                                                <p:cond delay="0"/>
                                              </p:stCondLst>
                                            </p:cTn>
                                            <p:tgtEl>
                                              <p:spTgt spid="75"/>
                                            </p:tgtEl>
                                            <p:attrNameLst>
                                              <p:attrName>style.visibility</p:attrName>
                                            </p:attrNameLst>
                                          </p:cBhvr>
                                          <p:to>
                                            <p:strVal val="visible"/>
                                          </p:to>
                                        </p:set>
                                        <p:anim calcmode="lin" valueType="num">
                                          <p:cBhvr additive="base">
                                            <p:cTn id="42" dur="500" fill="hold"/>
                                            <p:tgtEl>
                                              <p:spTgt spid="75"/>
                                            </p:tgtEl>
                                            <p:attrNameLst>
                                              <p:attrName>ppt_x</p:attrName>
                                            </p:attrNameLst>
                                          </p:cBhvr>
                                          <p:tavLst>
                                            <p:tav tm="0">
                                              <p:val>
                                                <p:strVal val="0-#ppt_w/2"/>
                                              </p:val>
                                            </p:tav>
                                            <p:tav tm="100000">
                                              <p:val>
                                                <p:strVal val="#ppt_x"/>
                                              </p:val>
                                            </p:tav>
                                          </p:tavLst>
                                        </p:anim>
                                        <p:anim calcmode="lin" valueType="num">
                                          <p:cBhvr additive="base">
                                            <p:cTn id="43" dur="500" fill="hold"/>
                                            <p:tgtEl>
                                              <p:spTgt spid="75"/>
                                            </p:tgtEl>
                                            <p:attrNameLst>
                                              <p:attrName>ppt_y</p:attrName>
                                            </p:attrNameLst>
                                          </p:cBhvr>
                                          <p:tavLst>
                                            <p:tav tm="0">
                                              <p:val>
                                                <p:strVal val="#ppt_y"/>
                                              </p:val>
                                            </p:tav>
                                            <p:tav tm="100000">
                                              <p:val>
                                                <p:strVal val="#ppt_y"/>
                                              </p:val>
                                            </p:tav>
                                          </p:tavLst>
                                        </p:anim>
                                      </p:childTnLst>
                                    </p:cTn>
                                  </p:par>
                                </p:childTnLst>
                              </p:cTn>
                            </p:par>
                            <p:par>
                              <p:cTn id="44" fill="hold">
                                <p:stCondLst>
                                  <p:cond delay="3300"/>
                                </p:stCondLst>
                                <p:childTnLst>
                                  <p:par>
                                    <p:cTn id="45" presetID="2" presetClass="entr" presetSubtype="8" fill="hold" grpId="0" nodeType="afterEffect">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cBhvr additive="base">
                                            <p:cTn id="47" dur="500" fill="hold"/>
                                            <p:tgtEl>
                                              <p:spTgt spid="66"/>
                                            </p:tgtEl>
                                            <p:attrNameLst>
                                              <p:attrName>ppt_x</p:attrName>
                                            </p:attrNameLst>
                                          </p:cBhvr>
                                          <p:tavLst>
                                            <p:tav tm="0">
                                              <p:val>
                                                <p:strVal val="0-#ppt_w/2"/>
                                              </p:val>
                                            </p:tav>
                                            <p:tav tm="100000">
                                              <p:val>
                                                <p:strVal val="#ppt_x"/>
                                              </p:val>
                                            </p:tav>
                                          </p:tavLst>
                                        </p:anim>
                                        <p:anim calcmode="lin" valueType="num">
                                          <p:cBhvr additive="base">
                                            <p:cTn id="48" dur="500" fill="hold"/>
                                            <p:tgtEl>
                                              <p:spTgt spid="66"/>
                                            </p:tgtEl>
                                            <p:attrNameLst>
                                              <p:attrName>ppt_y</p:attrName>
                                            </p:attrNameLst>
                                          </p:cBhvr>
                                          <p:tavLst>
                                            <p:tav tm="0">
                                              <p:val>
                                                <p:strVal val="#ppt_y"/>
                                              </p:val>
                                            </p:tav>
                                            <p:tav tm="100000">
                                              <p:val>
                                                <p:strVal val="#ppt_y"/>
                                              </p:val>
                                            </p:tav>
                                          </p:tavLst>
                                        </p:anim>
                                      </p:childTnLst>
                                    </p:cTn>
                                  </p:par>
                                </p:childTnLst>
                              </p:cTn>
                            </p:par>
                            <p:par>
                              <p:cTn id="49" fill="hold">
                                <p:stCondLst>
                                  <p:cond delay="3800"/>
                                </p:stCondLst>
                                <p:childTnLst>
                                  <p:par>
                                    <p:cTn id="50" presetID="2" presetClass="entr" presetSubtype="8" fill="hold" grpId="0" nodeType="afterEffect">
                                      <p:stCondLst>
                                        <p:cond delay="0"/>
                                      </p:stCondLst>
                                      <p:childTnLst>
                                        <p:set>
                                          <p:cBhvr>
                                            <p:cTn id="51" dur="1" fill="hold">
                                              <p:stCondLst>
                                                <p:cond delay="0"/>
                                              </p:stCondLst>
                                            </p:cTn>
                                            <p:tgtEl>
                                              <p:spTgt spid="76"/>
                                            </p:tgtEl>
                                            <p:attrNameLst>
                                              <p:attrName>style.visibility</p:attrName>
                                            </p:attrNameLst>
                                          </p:cBhvr>
                                          <p:to>
                                            <p:strVal val="visible"/>
                                          </p:to>
                                        </p:set>
                                        <p:anim calcmode="lin" valueType="num">
                                          <p:cBhvr additive="base">
                                            <p:cTn id="52" dur="500" fill="hold"/>
                                            <p:tgtEl>
                                              <p:spTgt spid="76"/>
                                            </p:tgtEl>
                                            <p:attrNameLst>
                                              <p:attrName>ppt_x</p:attrName>
                                            </p:attrNameLst>
                                          </p:cBhvr>
                                          <p:tavLst>
                                            <p:tav tm="0">
                                              <p:val>
                                                <p:strVal val="0-#ppt_w/2"/>
                                              </p:val>
                                            </p:tav>
                                            <p:tav tm="100000">
                                              <p:val>
                                                <p:strVal val="#ppt_x"/>
                                              </p:val>
                                            </p:tav>
                                          </p:tavLst>
                                        </p:anim>
                                        <p:anim calcmode="lin" valueType="num">
                                          <p:cBhvr additive="base">
                                            <p:cTn id="53" dur="500" fill="hold"/>
                                            <p:tgtEl>
                                              <p:spTgt spid="76"/>
                                            </p:tgtEl>
                                            <p:attrNameLst>
                                              <p:attrName>ppt_y</p:attrName>
                                            </p:attrNameLst>
                                          </p:cBhvr>
                                          <p:tavLst>
                                            <p:tav tm="0">
                                              <p:val>
                                                <p:strVal val="#ppt_y"/>
                                              </p:val>
                                            </p:tav>
                                            <p:tav tm="100000">
                                              <p:val>
                                                <p:strVal val="#ppt_y"/>
                                              </p:val>
                                            </p:tav>
                                          </p:tavLst>
                                        </p:anim>
                                      </p:childTnLst>
                                    </p:cTn>
                                  </p:par>
                                </p:childTnLst>
                              </p:cTn>
                            </p:par>
                            <p:par>
                              <p:cTn id="54" fill="hold">
                                <p:stCondLst>
                                  <p:cond delay="4300"/>
                                </p:stCondLst>
                                <p:childTnLst>
                                  <p:par>
                                    <p:cTn id="55" presetID="2" presetClass="entr" presetSubtype="8" fill="hold" nodeType="afterEffect">
                                      <p:stCondLst>
                                        <p:cond delay="0"/>
                                      </p:stCondLst>
                                      <p:childTnLst>
                                        <p:set>
                                          <p:cBhvr>
                                            <p:cTn id="56" dur="1" fill="hold">
                                              <p:stCondLst>
                                                <p:cond delay="0"/>
                                              </p:stCondLst>
                                            </p:cTn>
                                            <p:tgtEl>
                                              <p:spTgt spid="68"/>
                                            </p:tgtEl>
                                            <p:attrNameLst>
                                              <p:attrName>style.visibility</p:attrName>
                                            </p:attrNameLst>
                                          </p:cBhvr>
                                          <p:to>
                                            <p:strVal val="visible"/>
                                          </p:to>
                                        </p:set>
                                        <p:anim calcmode="lin" valueType="num">
                                          <p:cBhvr additive="base">
                                            <p:cTn id="57" dur="500" fill="hold"/>
                                            <p:tgtEl>
                                              <p:spTgt spid="68"/>
                                            </p:tgtEl>
                                            <p:attrNameLst>
                                              <p:attrName>ppt_x</p:attrName>
                                            </p:attrNameLst>
                                          </p:cBhvr>
                                          <p:tavLst>
                                            <p:tav tm="0">
                                              <p:val>
                                                <p:strVal val="0-#ppt_w/2"/>
                                              </p:val>
                                            </p:tav>
                                            <p:tav tm="100000">
                                              <p:val>
                                                <p:strVal val="#ppt_x"/>
                                              </p:val>
                                            </p:tav>
                                          </p:tavLst>
                                        </p:anim>
                                        <p:anim calcmode="lin" valueType="num">
                                          <p:cBhvr additive="base">
                                            <p:cTn id="58" dur="500" fill="hold"/>
                                            <p:tgtEl>
                                              <p:spTgt spid="68"/>
                                            </p:tgtEl>
                                            <p:attrNameLst>
                                              <p:attrName>ppt_y</p:attrName>
                                            </p:attrNameLst>
                                          </p:cBhvr>
                                          <p:tavLst>
                                            <p:tav tm="0">
                                              <p:val>
                                                <p:strVal val="#ppt_y"/>
                                              </p:val>
                                            </p:tav>
                                            <p:tav tm="100000">
                                              <p:val>
                                                <p:strVal val="#ppt_y"/>
                                              </p:val>
                                            </p:tav>
                                          </p:tavLst>
                                        </p:anim>
                                      </p:childTnLst>
                                    </p:cTn>
                                  </p:par>
                                </p:childTnLst>
                              </p:cTn>
                            </p:par>
                            <p:par>
                              <p:cTn id="59" fill="hold">
                                <p:stCondLst>
                                  <p:cond delay="4800"/>
                                </p:stCondLst>
                                <p:childTnLst>
                                  <p:par>
                                    <p:cTn id="60" presetID="2" presetClass="entr" presetSubtype="8" fill="hold" grpId="0" nodeType="afterEffect">
                                      <p:stCondLst>
                                        <p:cond delay="0"/>
                                      </p:stCondLst>
                                      <p:childTnLst>
                                        <p:set>
                                          <p:cBhvr>
                                            <p:cTn id="61" dur="1" fill="hold">
                                              <p:stCondLst>
                                                <p:cond delay="0"/>
                                              </p:stCondLst>
                                            </p:cTn>
                                            <p:tgtEl>
                                              <p:spTgt spid="77"/>
                                            </p:tgtEl>
                                            <p:attrNameLst>
                                              <p:attrName>style.visibility</p:attrName>
                                            </p:attrNameLst>
                                          </p:cBhvr>
                                          <p:to>
                                            <p:strVal val="visible"/>
                                          </p:to>
                                        </p:set>
                                        <p:anim calcmode="lin" valueType="num">
                                          <p:cBhvr additive="base">
                                            <p:cTn id="62" dur="500" fill="hold"/>
                                            <p:tgtEl>
                                              <p:spTgt spid="77"/>
                                            </p:tgtEl>
                                            <p:attrNameLst>
                                              <p:attrName>ppt_x</p:attrName>
                                            </p:attrNameLst>
                                          </p:cBhvr>
                                          <p:tavLst>
                                            <p:tav tm="0">
                                              <p:val>
                                                <p:strVal val="0-#ppt_w/2"/>
                                              </p:val>
                                            </p:tav>
                                            <p:tav tm="100000">
                                              <p:val>
                                                <p:strVal val="#ppt_x"/>
                                              </p:val>
                                            </p:tav>
                                          </p:tavLst>
                                        </p:anim>
                                        <p:anim calcmode="lin" valueType="num">
                                          <p:cBhvr additive="base">
                                            <p:cTn id="63" dur="500" fill="hold"/>
                                            <p:tgtEl>
                                              <p:spTgt spid="77"/>
                                            </p:tgtEl>
                                            <p:attrNameLst>
                                              <p:attrName>ppt_y</p:attrName>
                                            </p:attrNameLst>
                                          </p:cBhvr>
                                          <p:tavLst>
                                            <p:tav tm="0">
                                              <p:val>
                                                <p:strVal val="#ppt_y"/>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45"/>
                                            </p:tgtEl>
                                            <p:attrNameLst>
                                              <p:attrName>style.visibility</p:attrName>
                                            </p:attrNameLst>
                                          </p:cBhvr>
                                          <p:to>
                                            <p:strVal val="visible"/>
                                          </p:to>
                                        </p:set>
                                        <p:anim calcmode="lin" valueType="num">
                                          <p:cBhvr additive="base">
                                            <p:cTn id="66" dur="500" fill="hold"/>
                                            <p:tgtEl>
                                              <p:spTgt spid="45"/>
                                            </p:tgtEl>
                                            <p:attrNameLst>
                                              <p:attrName>ppt_x</p:attrName>
                                            </p:attrNameLst>
                                          </p:cBhvr>
                                          <p:tavLst>
                                            <p:tav tm="0">
                                              <p:val>
                                                <p:strVal val="#ppt_x"/>
                                              </p:val>
                                            </p:tav>
                                            <p:tav tm="100000">
                                              <p:val>
                                                <p:strVal val="#ppt_x"/>
                                              </p:val>
                                            </p:tav>
                                          </p:tavLst>
                                        </p:anim>
                                        <p:anim calcmode="lin" valueType="num">
                                          <p:cBhvr additive="base">
                                            <p:cTn id="67" dur="500" fill="hold"/>
                                            <p:tgtEl>
                                              <p:spTgt spid="45"/>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64"/>
                                            </p:tgtEl>
                                            <p:attrNameLst>
                                              <p:attrName>style.visibility</p:attrName>
                                            </p:attrNameLst>
                                          </p:cBhvr>
                                          <p:to>
                                            <p:strVal val="visible"/>
                                          </p:to>
                                        </p:set>
                                        <p:anim calcmode="lin" valueType="num">
                                          <p:cBhvr additive="base">
                                            <p:cTn id="70" dur="500" fill="hold"/>
                                            <p:tgtEl>
                                              <p:spTgt spid="64"/>
                                            </p:tgtEl>
                                            <p:attrNameLst>
                                              <p:attrName>ppt_x</p:attrName>
                                            </p:attrNameLst>
                                          </p:cBhvr>
                                          <p:tavLst>
                                            <p:tav tm="0">
                                              <p:val>
                                                <p:strVal val="#ppt_x"/>
                                              </p:val>
                                            </p:tav>
                                            <p:tav tm="100000">
                                              <p:val>
                                                <p:strVal val="#ppt_x"/>
                                              </p:val>
                                            </p:tav>
                                          </p:tavLst>
                                        </p:anim>
                                        <p:anim calcmode="lin" valueType="num">
                                          <p:cBhvr additive="base">
                                            <p:cTn id="71" dur="500" fill="hold"/>
                                            <p:tgtEl>
                                              <p:spTgt spid="64"/>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 calcmode="lin" valueType="num">
                                          <p:cBhvr additive="base">
                                            <p:cTn id="74" dur="500" fill="hold"/>
                                            <p:tgtEl>
                                              <p:spTgt spid="65"/>
                                            </p:tgtEl>
                                            <p:attrNameLst>
                                              <p:attrName>ppt_x</p:attrName>
                                            </p:attrNameLst>
                                          </p:cBhvr>
                                          <p:tavLst>
                                            <p:tav tm="0">
                                              <p:val>
                                                <p:strVal val="#ppt_x"/>
                                              </p:val>
                                            </p:tav>
                                            <p:tav tm="100000">
                                              <p:val>
                                                <p:strVal val="#ppt_x"/>
                                              </p:val>
                                            </p:tav>
                                          </p:tavLst>
                                        </p:anim>
                                        <p:anim calcmode="lin" valueType="num">
                                          <p:cBhvr additive="base">
                                            <p:cTn id="75" dur="500" fill="hold"/>
                                            <p:tgtEl>
                                              <p:spTgt spid="65"/>
                                            </p:tgtEl>
                                            <p:attrNameLst>
                                              <p:attrName>ppt_y</p:attrName>
                                            </p:attrNameLst>
                                          </p:cBhvr>
                                          <p:tavLst>
                                            <p:tav tm="0">
                                              <p:val>
                                                <p:strVal val="0-#ppt_h/2"/>
                                              </p:val>
                                            </p:tav>
                                            <p:tav tm="100000">
                                              <p:val>
                                                <p:strVal val="#ppt_y"/>
                                              </p:val>
                                            </p:tav>
                                          </p:tavLst>
                                        </p:anim>
                                      </p:childTnLst>
                                    </p:cTn>
                                  </p:par>
                                  <p:par>
                                    <p:cTn id="76" presetID="2" presetClass="entr" presetSubtype="1"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 calcmode="lin" valueType="num">
                                          <p:cBhvr additive="base">
                                            <p:cTn id="78" dur="500" fill="hold"/>
                                            <p:tgtEl>
                                              <p:spTgt spid="44"/>
                                            </p:tgtEl>
                                            <p:attrNameLst>
                                              <p:attrName>ppt_x</p:attrName>
                                            </p:attrNameLst>
                                          </p:cBhvr>
                                          <p:tavLst>
                                            <p:tav tm="0">
                                              <p:val>
                                                <p:strVal val="#ppt_x"/>
                                              </p:val>
                                            </p:tav>
                                            <p:tav tm="100000">
                                              <p:val>
                                                <p:strVal val="#ppt_x"/>
                                              </p:val>
                                            </p:tav>
                                          </p:tavLst>
                                        </p:anim>
                                        <p:anim calcmode="lin" valueType="num">
                                          <p:cBhvr additive="base">
                                            <p:cTn id="79" dur="500" fill="hold"/>
                                            <p:tgtEl>
                                              <p:spTgt spid="44"/>
                                            </p:tgtEl>
                                            <p:attrNameLst>
                                              <p:attrName>ppt_y</p:attrName>
                                            </p:attrNameLst>
                                          </p:cBhvr>
                                          <p:tavLst>
                                            <p:tav tm="0">
                                              <p:val>
                                                <p:strVal val="0-#ppt_h/2"/>
                                              </p:val>
                                            </p:tav>
                                            <p:tav tm="100000">
                                              <p:val>
                                                <p:strVal val="#ppt_y"/>
                                              </p:val>
                                            </p:tav>
                                          </p:tavLst>
                                        </p:anim>
                                      </p:childTnLst>
                                    </p:cTn>
                                  </p:par>
                                </p:childTnLst>
                              </p:cTn>
                            </p:par>
                            <p:par>
                              <p:cTn id="80" fill="hold">
                                <p:stCondLst>
                                  <p:cond delay="5300"/>
                                </p:stCondLst>
                                <p:childTnLst>
                                  <p:par>
                                    <p:cTn id="81" presetID="10" presetClass="entr" presetSubtype="0" fill="hold" grpId="0" nodeType="after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P spid="63" grpId="0"/>
          <p:bldP spid="43" grpId="0" animBg="1"/>
          <p:bldP spid="44" grpId="0"/>
          <p:bldP spid="45" grpId="0"/>
          <p:bldP spid="64" grpId="0"/>
          <p:bldP spid="65" grpId="0"/>
          <p:bldP spid="66" grpId="0" animBg="1"/>
          <p:bldP spid="74" grpId="0"/>
          <p:bldP spid="75" grpId="0"/>
          <p:bldP spid="76" grpId="0"/>
          <p:bldP spid="77"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45697" y="945066"/>
            <a:ext cx="4803194" cy="830997"/>
          </a:xfrm>
          <a:prstGeom prst="rect">
            <a:avLst/>
          </a:prstGeom>
          <a:noFill/>
        </p:spPr>
        <p:txBody>
          <a:bodyPr wrap="square" rtlCol="0">
            <a:spAutoFit/>
          </a:bodyPr>
          <a:lstStyle/>
          <a:p>
            <a:r>
              <a:rPr lang="kk-KZ" altLang="zh-CN" sz="2400" b="1" dirty="0">
                <a:latin typeface="Times New Roman" panose="02020603050405020304" pitchFamily="18" charset="0"/>
                <a:ea typeface="方正兰亭细黑_GBK" pitchFamily="2" charset="-122"/>
                <a:cs typeface="Times New Roman" panose="02020603050405020304" pitchFamily="18" charset="0"/>
              </a:rPr>
              <a:t>Антиплагиат жүйелерінің қазіргі проблемалары</a:t>
            </a:r>
            <a:endParaRPr lang="zh-CN" altLang="en-US" sz="2400" b="1" dirty="0">
              <a:latin typeface="Times New Roman" panose="02020603050405020304" pitchFamily="18" charset="0"/>
              <a:ea typeface="方正兰亭细黑_GBK" pitchFamily="2" charset="-122"/>
              <a:cs typeface="Times New Roman" panose="02020603050405020304" pitchFamily="18" charset="0"/>
            </a:endParaRPr>
          </a:p>
        </p:txBody>
      </p:sp>
      <p:sp>
        <p:nvSpPr>
          <p:cNvPr id="15" name="TextBox 14"/>
          <p:cNvSpPr txBox="1"/>
          <p:nvPr/>
        </p:nvSpPr>
        <p:spPr>
          <a:xfrm>
            <a:off x="2461912" y="2896649"/>
            <a:ext cx="1101976" cy="307777"/>
          </a:xfrm>
          <a:prstGeom prst="rect">
            <a:avLst/>
          </a:prstGeom>
          <a:noFill/>
        </p:spPr>
        <p:txBody>
          <a:bodyPr wrap="square" lIns="0" tIns="0" rIns="0" bIns="0" rtlCol="0">
            <a:spAutoFit/>
          </a:bodyPr>
          <a:lstStyle/>
          <a:p>
            <a:r>
              <a:rPr lang="en-US" altLang="zh-CN" sz="2000" dirty="0">
                <a:solidFill>
                  <a:schemeClr val="bg1"/>
                </a:solidFill>
                <a:latin typeface="微软雅黑" pitchFamily="34" charset="-122"/>
                <a:ea typeface="微软雅黑" pitchFamily="34" charset="-122"/>
              </a:rPr>
              <a:t>III </a:t>
            </a:r>
            <a:r>
              <a:rPr lang="ru-RU" altLang="zh-CN" sz="2000" dirty="0" err="1">
                <a:solidFill>
                  <a:schemeClr val="bg1"/>
                </a:solidFill>
                <a:latin typeface="微软雅黑" pitchFamily="34" charset="-122"/>
                <a:ea typeface="微软雅黑" pitchFamily="34" charset="-122"/>
              </a:rPr>
              <a:t>бөлім</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3246" y="1776063"/>
              <a:ext cx="713918" cy="706777"/>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tx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pic>
        <p:nvPicPr>
          <p:cNvPr id="4" name="Рисунок 3">
            <a:extLst>
              <a:ext uri="{FF2B5EF4-FFF2-40B4-BE49-F238E27FC236}">
                <a16:creationId xmlns:a16="http://schemas.microsoft.com/office/drawing/2014/main" id="{7CF914F1-612A-4500-8433-05F83F048689}"/>
              </a:ext>
            </a:extLst>
          </p:cNvPr>
          <p:cNvPicPr>
            <a:picLocks noChangeAspect="1"/>
          </p:cNvPicPr>
          <p:nvPr/>
        </p:nvPicPr>
        <p:blipFill>
          <a:blip r:embed="rId3"/>
          <a:stretch>
            <a:fillRect/>
          </a:stretch>
        </p:blipFill>
        <p:spPr>
          <a:xfrm>
            <a:off x="4550440" y="1893672"/>
            <a:ext cx="2950720" cy="26215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990181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11915-19D8-7C4B-B36E-D14B156FC52B}"/>
              </a:ext>
            </a:extLst>
          </p:cNvPr>
          <p:cNvSpPr>
            <a:spLocks noGrp="1"/>
          </p:cNvSpPr>
          <p:nvPr>
            <p:ph type="title"/>
          </p:nvPr>
        </p:nvSpPr>
        <p:spPr>
          <a:xfrm>
            <a:off x="4255912" y="443045"/>
            <a:ext cx="4752622" cy="857250"/>
          </a:xfrm>
        </p:spPr>
        <p:txBody>
          <a:bodyPr>
            <a:normAutofit fontScale="90000"/>
          </a:bodyPr>
          <a:lstStyle/>
          <a:p>
            <a:r>
              <a:rPr lang="kk-KZ" sz="3200" dirty="0">
                <a:latin typeface="Times New Roman" panose="02020603050405020304" pitchFamily="18" charset="0"/>
                <a:cs typeface="Times New Roman" panose="02020603050405020304" pitchFamily="18" charset="0"/>
              </a:rPr>
              <a:t>Антиплагиат жүйесінің қазіргі проблемалары</a:t>
            </a:r>
            <a:endParaRPr lang="en-US" sz="3200" dirty="0">
              <a:latin typeface="Times New Roman" panose="02020603050405020304" pitchFamily="18" charset="0"/>
              <a:cs typeface="Times New Roman" panose="02020603050405020304" pitchFamily="18" charset="0"/>
            </a:endParaRPr>
          </a:p>
        </p:txBody>
      </p:sp>
      <p:sp>
        <p:nvSpPr>
          <p:cNvPr id="6" name="Прямоугольник 5">
            <a:extLst>
              <a:ext uri="{FF2B5EF4-FFF2-40B4-BE49-F238E27FC236}">
                <a16:creationId xmlns:a16="http://schemas.microsoft.com/office/drawing/2014/main" id="{09EC5BA4-270B-4AAE-90F4-3E2CC165A025}"/>
              </a:ext>
            </a:extLst>
          </p:cNvPr>
          <p:cNvSpPr/>
          <p:nvPr/>
        </p:nvSpPr>
        <p:spPr>
          <a:xfrm>
            <a:off x="135466" y="102989"/>
            <a:ext cx="4120446" cy="4937522"/>
          </a:xfrm>
          <a:prstGeom prst="rect">
            <a:avLst/>
          </a:prstGeom>
          <a:solidFill>
            <a:srgbClr val="2032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k-KZ" sz="2800" dirty="0">
                <a:latin typeface="Times New Roman" panose="02020603050405020304" pitchFamily="18" charset="0"/>
                <a:cs typeface="Times New Roman" panose="02020603050405020304" pitchFamily="18" charset="0"/>
              </a:rPr>
              <a:t>Мысалы</a:t>
            </a:r>
          </a:p>
          <a:p>
            <a:pPr algn="ctr"/>
            <a:endParaRPr lang="kk-KZ" dirty="0"/>
          </a:p>
          <a:p>
            <a:pPr algn="ctr"/>
            <a:endParaRPr lang="kk-KZ" dirty="0"/>
          </a:p>
          <a:p>
            <a:pPr algn="ctr"/>
            <a:endParaRPr lang="kk-KZ" dirty="0"/>
          </a:p>
          <a:p>
            <a:pPr algn="ctr"/>
            <a:r>
              <a:rPr lang="kk-KZ" dirty="0">
                <a:solidFill>
                  <a:schemeClr val="tx1"/>
                </a:solidFill>
                <a:latin typeface="Times New Roman" panose="02020603050405020304" pitchFamily="18" charset="0"/>
                <a:cs typeface="Times New Roman" panose="02020603050405020304" pitchFamily="18" charset="0"/>
              </a:rPr>
              <a:t> </a:t>
            </a:r>
            <a:r>
              <a:rPr lang="kk-KZ" dirty="0">
                <a:solidFill>
                  <a:schemeClr val="bg1"/>
                </a:solidFill>
                <a:latin typeface="Times New Roman" panose="02020603050405020304" pitchFamily="18" charset="0"/>
                <a:cs typeface="Times New Roman" panose="02020603050405020304" pitchFamily="18" charset="0"/>
              </a:rPr>
              <a:t>«АҚ»сөзі «ақ» деген сөзбен немесе 8141 мәндердің бірімен «АҚ" деген аббревиатурамен болуы мүмкін.</a:t>
            </a:r>
            <a:endParaRPr lang="kk-KZ" dirty="0"/>
          </a:p>
          <a:p>
            <a:pPr algn="ctr"/>
            <a:endParaRPr lang="kk-KZ" dirty="0"/>
          </a:p>
          <a:p>
            <a:pPr algn="ctr"/>
            <a:endParaRPr lang="kk-KZ" dirty="0"/>
          </a:p>
          <a:p>
            <a:pPr algn="ctr"/>
            <a:r>
              <a:rPr lang="kk-KZ" dirty="0">
                <a:latin typeface="Times New Roman" panose="02020603050405020304" pitchFamily="18" charset="0"/>
                <a:cs typeface="Times New Roman" panose="02020603050405020304" pitchFamily="18" charset="0"/>
              </a:rPr>
              <a:t>«Солтүстік мұзды мұхиті»(</a:t>
            </a:r>
            <a:r>
              <a:rPr lang="en-US" dirty="0">
                <a:latin typeface="Times New Roman" panose="02020603050405020304" pitchFamily="18" charset="0"/>
                <a:cs typeface="Times New Roman" panose="02020603050405020304" pitchFamily="18" charset="0"/>
              </a:rPr>
              <a:t>L=3)</a:t>
            </a:r>
            <a:r>
              <a:rPr lang="kk-KZ" dirty="0">
                <a:latin typeface="Times New Roman" panose="02020603050405020304" pitchFamily="18" charset="0"/>
                <a:cs typeface="Times New Roman" panose="02020603050405020304" pitchFamily="18" charset="0"/>
              </a:rPr>
              <a:t>,</a:t>
            </a:r>
          </a:p>
          <a:p>
            <a:pPr algn="ctr"/>
            <a:r>
              <a:rPr lang="kk-KZ"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
            </a:r>
            <a:r>
              <a:rPr lang="kk-KZ" dirty="0">
                <a:latin typeface="Times New Roman" panose="02020603050405020304" pitchFamily="18" charset="0"/>
                <a:cs typeface="Times New Roman" panose="02020603050405020304" pitchFamily="18" charset="0"/>
              </a:rPr>
              <a:t>Білім және ғылым министрлігі»(</a:t>
            </a:r>
            <a:r>
              <a:rPr lang="en-US" dirty="0">
                <a:latin typeface="Times New Roman" panose="02020603050405020304" pitchFamily="18" charset="0"/>
                <a:cs typeface="Times New Roman" panose="02020603050405020304" pitchFamily="18" charset="0"/>
              </a:rPr>
              <a:t>L=4) </a:t>
            </a:r>
          </a:p>
          <a:p>
            <a:pPr algn="ctr"/>
            <a:r>
              <a:rPr lang="kk-KZ" dirty="0">
                <a:latin typeface="Times New Roman" panose="02020603050405020304" pitchFamily="18" charset="0"/>
                <a:cs typeface="Times New Roman" panose="02020603050405020304" pitchFamily="18" charset="0"/>
              </a:rPr>
              <a:t>фактілерін байқамауға болмайды.</a:t>
            </a:r>
          </a:p>
          <a:p>
            <a:pPr algn="ctr"/>
            <a:r>
              <a:rPr lang="kk-KZ" dirty="0">
                <a:latin typeface="Times New Roman" panose="02020603050405020304" pitchFamily="18" charset="0"/>
                <a:cs typeface="Times New Roman" panose="02020603050405020304" pitchFamily="18" charset="0"/>
              </a:rPr>
              <a:t> Шама </a:t>
            </a:r>
            <a:r>
              <a:rPr lang="en-US" dirty="0">
                <a:latin typeface="Times New Roman" panose="02020603050405020304" pitchFamily="18" charset="0"/>
                <a:cs typeface="Times New Roman" panose="02020603050405020304" pitchFamily="18" charset="0"/>
              </a:rPr>
              <a:t>L-</a:t>
            </a:r>
            <a:r>
              <a:rPr lang="kk-KZ" dirty="0">
                <a:latin typeface="Times New Roman" panose="02020603050405020304" pitchFamily="18" charset="0"/>
                <a:cs typeface="Times New Roman" panose="02020603050405020304" pitchFamily="18" charset="0"/>
              </a:rPr>
              <a:t>сөздегі шинглдің ұзындығы</a:t>
            </a:r>
          </a:p>
        </p:txBody>
      </p:sp>
      <p:sp>
        <p:nvSpPr>
          <p:cNvPr id="7" name="Прямоугольник 6">
            <a:extLst>
              <a:ext uri="{FF2B5EF4-FFF2-40B4-BE49-F238E27FC236}">
                <a16:creationId xmlns:a16="http://schemas.microsoft.com/office/drawing/2014/main" id="{7A9293A0-FCB7-42B8-9776-B93147678399}"/>
              </a:ext>
            </a:extLst>
          </p:cNvPr>
          <p:cNvSpPr/>
          <p:nvPr/>
        </p:nvSpPr>
        <p:spPr>
          <a:xfrm>
            <a:off x="4763912" y="1939572"/>
            <a:ext cx="4244622" cy="2031325"/>
          </a:xfrm>
          <a:prstGeom prst="rect">
            <a:avLst/>
          </a:prstGeom>
        </p:spPr>
        <p:txBody>
          <a:bodyPr wrap="square">
            <a:spAutoFit/>
          </a:bodyPr>
          <a:lstStyle/>
          <a:p>
            <a:r>
              <a:rPr lang="kk-KZ" dirty="0"/>
              <a:t>"Морфологияның" барлық алгоритмдері үшін жалпы проблема: аббревиатуралар мен қысқартулар, әсіресе – контекстік.</a:t>
            </a:r>
          </a:p>
          <a:p>
            <a:endParaRPr lang="kk-KZ" dirty="0"/>
          </a:p>
          <a:p>
            <a:endParaRPr lang="kk-KZ" dirty="0"/>
          </a:p>
          <a:p>
            <a:r>
              <a:rPr lang="kk-KZ" dirty="0">
                <a:latin typeface="Times New Roman" panose="02020603050405020304" pitchFamily="18" charset="0"/>
                <a:cs typeface="Times New Roman" panose="02020603050405020304" pitchFamily="18" charset="0"/>
              </a:rPr>
              <a:t>Шинглдардың проблемалары: сөйлеу айналымы, жеке есімдер және т. б.</a:t>
            </a:r>
            <a:endParaRPr lang="kk-KZ" dirty="0"/>
          </a:p>
        </p:txBody>
      </p:sp>
    </p:spTree>
    <p:extLst>
      <p:ext uri="{BB962C8B-B14F-4D97-AF65-F5344CB8AC3E}">
        <p14:creationId xmlns:p14="http://schemas.microsoft.com/office/powerpoint/2010/main" val="3580166441"/>
      </p:ext>
    </p:extLst>
  </p:cSld>
  <p:clrMapOvr>
    <a:masterClrMapping/>
  </p:clrMapOvr>
  <p:transition spd="slow">
    <p:pull/>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1111"/>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1573</TotalTime>
  <Words>980</Words>
  <Application>Microsoft Office PowerPoint</Application>
  <PresentationFormat>Экран (16:9)</PresentationFormat>
  <Paragraphs>141</Paragraphs>
  <Slides>34</Slides>
  <Notes>12</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34</vt:i4>
      </vt:variant>
    </vt:vector>
  </HeadingPairs>
  <TitlesOfParts>
    <vt:vector size="42" baseType="lpstr">
      <vt:lpstr>Microsoft YaHei</vt:lpstr>
      <vt:lpstr>Arial</vt:lpstr>
      <vt:lpstr>Calibri</vt:lpstr>
      <vt:lpstr>Impact</vt:lpstr>
      <vt:lpstr>Kozuka Gothic Pro R</vt:lpstr>
      <vt:lpstr>Times New Roman</vt:lpstr>
      <vt:lpstr>Watford DB</vt:lpstr>
      <vt:lpstr>清风素材 https://12sc.taobao.com/</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Антиплагиат жүйесінің қазіргі проблемалары</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优品PPT</dc:creator>
  <cp:keywords>http:/www.ypppt.com</cp:keywords>
  <dc:description/>
  <cp:lastModifiedBy>Нуржан</cp:lastModifiedBy>
  <cp:revision>219</cp:revision>
  <dcterms:created xsi:type="dcterms:W3CDTF">2015-01-23T04:02:45Z</dcterms:created>
  <dcterms:modified xsi:type="dcterms:W3CDTF">2019-08-16T11:02:11Z</dcterms:modified>
  <cp:category/>
  <cp:contentStatus>12sc.taobao.com</cp:contentStatus>
</cp:coreProperties>
</file>